
<file path=[Content_Types].xml><?xml version="1.0" encoding="utf-8"?>
<Types xmlns="http://schemas.openxmlformats.org/package/2006/content-types">
  <Default ContentType="application/x-fontdata" Extension="fntdata"/>
  <Default ContentType="image/jpeg" Extension="jpeg"/>
  <Default ContentType="video/mp4" Extension="mp4"/>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notesSlide+xml" PartName="/ppt/notesSlides/notesSlide8.xml"/>
  <Override ContentType="application/vnd.openxmlformats-officedocument.presentationml.notesSlide+xml" PartName="/ppt/notesSlides/notesSlide9.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21"/>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x="18288000" cy="10287000"/>
  <p:notesSz cx="6858000" cy="9144000"/>
  <p:embeddedFontLst>
    <p:embeddedFont>
      <p:font typeface="Arimo" charset="1" panose="020B0604020202020204"/>
      <p:regular r:id="rId24"/>
    </p:embeddedFont>
    <p:embeddedFont>
      <p:font typeface="Montserrat" charset="1" panose="00000500000000000000"/>
      <p:regular r:id="rId25"/>
    </p:embeddedFont>
    <p:embeddedFont>
      <p:font typeface="Montserrat Italics" charset="1" panose="00000500000000000000"/>
      <p:regular r:id="rId26"/>
    </p:embeddedFont>
    <p:embeddedFont>
      <p:font typeface="Canva Sans Bold" charset="1" panose="020B0803030501040103"/>
      <p:regular r:id="rId30"/>
    </p:embeddedFont>
    <p:embeddedFont>
      <p:font typeface="Canva Sans" charset="1" panose="020B0503030501040103"/>
      <p:regular r:id="rId3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notesMasters/notesMaster1.xml" Type="http://schemas.openxmlformats.org/officeDocument/2006/relationships/notesMaster"/><Relationship Id="rId22" Target="theme/theme2.xml" Type="http://schemas.openxmlformats.org/officeDocument/2006/relationships/theme"/><Relationship Id="rId23" Target="notesSlides/notesSlide1.xml" Type="http://schemas.openxmlformats.org/officeDocument/2006/relationships/notesSlide"/><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notesSlides/notesSlide2.xml" Type="http://schemas.openxmlformats.org/officeDocument/2006/relationships/notesSlide"/><Relationship Id="rId28" Target="notesSlides/notesSlide3.xml" Type="http://schemas.openxmlformats.org/officeDocument/2006/relationships/notesSlide"/><Relationship Id="rId29" Target="notesSlides/notesSlide4.xml" Type="http://schemas.openxmlformats.org/officeDocument/2006/relationships/notesSlide"/><Relationship Id="rId3" Target="viewProps.xml" Type="http://schemas.openxmlformats.org/officeDocument/2006/relationships/viewProps"/><Relationship Id="rId30" Target="fonts/font30.fntdata" Type="http://schemas.openxmlformats.org/officeDocument/2006/relationships/font"/><Relationship Id="rId31" Target="notesSlides/notesSlide5.xml" Type="http://schemas.openxmlformats.org/officeDocument/2006/relationships/notesSlide"/><Relationship Id="rId32" Target="notesSlides/notesSlide6.xml" Type="http://schemas.openxmlformats.org/officeDocument/2006/relationships/notesSlide"/><Relationship Id="rId33" Target="notesSlides/notesSlide7.xml" Type="http://schemas.openxmlformats.org/officeDocument/2006/relationships/notesSlide"/><Relationship Id="rId34" Target="fonts/font34.fntdata" Type="http://schemas.openxmlformats.org/officeDocument/2006/relationships/font"/><Relationship Id="rId35" Target="notesSlides/notesSlide8.xml" Type="http://schemas.openxmlformats.org/officeDocument/2006/relationships/notesSlide"/><Relationship Id="rId36" Target="notesSlides/notesSlide9.xml" Type="http://schemas.openxmlformats.org/officeDocument/2006/relationships/notesSlide"/><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xml" Type="http://schemas.openxmlformats.org/officeDocument/2006/relationships/slide"/></Relationships>
</file>

<file path=ppt/notesSlides/_rels/notesSlide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xml" Type="http://schemas.openxmlformats.org/officeDocument/2006/relationships/slide"/></Relationships>
</file>

<file path=ppt/notesSlides/_rels/notesSlide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xml" Type="http://schemas.openxmlformats.org/officeDocument/2006/relationships/slide"/></Relationships>
</file>

<file path=ppt/notesSlides/_rels/notesSlide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xml" Type="http://schemas.openxmlformats.org/officeDocument/2006/relationships/slide"/></Relationships>
</file>

<file path=ppt/notesSlides/_rels/notesSlide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5.xml" Type="http://schemas.openxmlformats.org/officeDocument/2006/relationships/slide"/></Relationships>
</file>

<file path=ppt/notesSlides/_rels/notesSlide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6.xml" Type="http://schemas.openxmlformats.org/officeDocument/2006/relationships/slide"/></Relationships>
</file>

<file path=ppt/notesSlides/_rels/notesSlide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7.xml" Type="http://schemas.openxmlformats.org/officeDocument/2006/relationships/slide"/></Relationships>
</file>

<file path=ppt/notesSlides/_rels/notesSlide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4.xml" Type="http://schemas.openxmlformats.org/officeDocument/2006/relationships/slide"/></Relationships>
</file>

<file path=ppt/notesSlides/_rels/notesSlide9.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5.xml" Type="http://schemas.openxmlformats.org/officeDocument/2006/relationships/slide"/></Relationships>
</file>

<file path=ppt/notesSlides/notesSlide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4.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5.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6.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7.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8.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9.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1.png" Type="http://schemas.openxmlformats.org/officeDocument/2006/relationships/image"/><Relationship Id="rId4" Target="../media/image2.svg" Type="http://schemas.openxmlformats.org/officeDocument/2006/relationships/image"/><Relationship Id="rId5" Target="../media/image3.png" Type="http://schemas.openxmlformats.org/officeDocument/2006/relationships/image"/><Relationship Id="rId6" Target="../media/image4.png" Type="http://schemas.openxmlformats.org/officeDocument/2006/relationships/image"/><Relationship Id="rId7" Target="../media/image5.png" Type="http://schemas.openxmlformats.org/officeDocument/2006/relationships/image"/><Relationship Id="rId8" Target="../media/image6.svg" Type="http://schemas.openxmlformats.org/officeDocument/2006/relationships/image"/><Relationship Id="rId9" Target="../media/image7.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6.png" Type="http://schemas.openxmlformats.org/officeDocument/2006/relationships/image"/><Relationship Id="rId5" Target="../media/image7.png" Type="http://schemas.openxmlformats.org/officeDocument/2006/relationships/image"/><Relationship Id="rId6" Target="../media/image9.png" Type="http://schemas.openxmlformats.org/officeDocument/2006/relationships/image"/><Relationship Id="rId7" Target="../media/image4.png" Type="http://schemas.openxmlformats.org/officeDocument/2006/relationships/image"/><Relationship Id="rId8" Target="../media/image5.png" Type="http://schemas.openxmlformats.org/officeDocument/2006/relationships/image"/><Relationship Id="rId9" Target="../media/image6.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5.jpeg" Type="http://schemas.openxmlformats.org/officeDocument/2006/relationships/image"/><Relationship Id="rId5" Target="../media/VAGJ6M3V3Dg.mp4" Type="http://schemas.openxmlformats.org/officeDocument/2006/relationships/video"/><Relationship Id="rId6" Target="../media/VAGJ6M3V3Dg.mp4" Type="http://schemas.microsoft.com/office/2007/relationships/media"/></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6.png" Type="http://schemas.openxmlformats.org/officeDocument/2006/relationships/image"/><Relationship Id="rId5" Target="../media/image7.png" Type="http://schemas.openxmlformats.org/officeDocument/2006/relationships/image"/><Relationship Id="rId6" Target="../media/image9.png" Type="http://schemas.openxmlformats.org/officeDocument/2006/relationships/image"/><Relationship Id="rId7" Target="../media/image4.png" Type="http://schemas.openxmlformats.org/officeDocument/2006/relationships/image"/><Relationship Id="rId8" Target="../media/image5.png" Type="http://schemas.openxmlformats.org/officeDocument/2006/relationships/image"/><Relationship Id="rId9" Target="../media/image6.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svg" Type="http://schemas.openxmlformats.org/officeDocument/2006/relationships/image"/><Relationship Id="rId2" Target="../notesSlides/notesSlide8.xml" Type="http://schemas.openxmlformats.org/officeDocument/2006/relationships/notesSlide"/><Relationship Id="rId3" Target="../media/image26.png" Type="http://schemas.openxmlformats.org/officeDocument/2006/relationships/image"/><Relationship Id="rId4" Target="../media/image27.svg" Type="http://schemas.openxmlformats.org/officeDocument/2006/relationships/image"/><Relationship Id="rId5" Target="../media/image28.png" Type="http://schemas.openxmlformats.org/officeDocument/2006/relationships/image"/><Relationship Id="rId6" Target="../media/image29.svg" Type="http://schemas.openxmlformats.org/officeDocument/2006/relationships/image"/><Relationship Id="rId7" Target="../media/image3.png" Type="http://schemas.openxmlformats.org/officeDocument/2006/relationships/image"/><Relationship Id="rId8" Target="../media/image9.png" Type="http://schemas.openxmlformats.org/officeDocument/2006/relationships/image"/><Relationship Id="rId9" Target="../media/image5.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1.svg" Type="http://schemas.openxmlformats.org/officeDocument/2006/relationships/image"/><Relationship Id="rId11" Target="../media/image5.png" Type="http://schemas.openxmlformats.org/officeDocument/2006/relationships/image"/><Relationship Id="rId12" Target="../media/image6.svg" Type="http://schemas.openxmlformats.org/officeDocument/2006/relationships/image"/><Relationship Id="rId13" Target="../media/image9.png" Type="http://schemas.openxmlformats.org/officeDocument/2006/relationships/image"/><Relationship Id="rId14" Target="../media/image4.png" Type="http://schemas.openxmlformats.org/officeDocument/2006/relationships/image"/><Relationship Id="rId15" Target="../media/image32.jpeg" Type="http://schemas.openxmlformats.org/officeDocument/2006/relationships/image"/><Relationship Id="rId2" Target="../notesSlides/notesSlide9.xml" Type="http://schemas.openxmlformats.org/officeDocument/2006/relationships/notesSlide"/><Relationship Id="rId3" Target="../media/image28.png" Type="http://schemas.openxmlformats.org/officeDocument/2006/relationships/image"/><Relationship Id="rId4" Target="../media/image29.svg" Type="http://schemas.openxmlformats.org/officeDocument/2006/relationships/image"/><Relationship Id="rId5" Target="../media/image26.png" Type="http://schemas.openxmlformats.org/officeDocument/2006/relationships/image"/><Relationship Id="rId6" Target="../media/image27.svg" Type="http://schemas.openxmlformats.org/officeDocument/2006/relationships/image"/><Relationship Id="rId7" Target="../media/image8.png" Type="http://schemas.openxmlformats.org/officeDocument/2006/relationships/image"/><Relationship Id="rId8" Target="../media/image7.png" Type="http://schemas.openxmlformats.org/officeDocument/2006/relationships/image"/><Relationship Id="rId9" Target="../media/image30.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 Id="rId3" Target="../media/image1.png" Type="http://schemas.openxmlformats.org/officeDocument/2006/relationships/image"/><Relationship Id="rId4" Target="../media/image2.svg" Type="http://schemas.openxmlformats.org/officeDocument/2006/relationships/image"/><Relationship Id="rId5" Target="../media/image5.png" Type="http://schemas.openxmlformats.org/officeDocument/2006/relationships/image"/><Relationship Id="rId6" Target="../media/image6.svg" Type="http://schemas.openxmlformats.org/officeDocument/2006/relationships/image"/><Relationship Id="rId7" Target="../media/image7.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svg" Type="http://schemas.openxmlformats.org/officeDocument/2006/relationships/image"/><Relationship Id="rId11" Target="../media/image10.png" Type="http://schemas.openxmlformats.org/officeDocument/2006/relationships/image"/><Relationship Id="rId12" Target="../media/image11.svg" Type="http://schemas.openxmlformats.org/officeDocument/2006/relationships/image"/><Relationship Id="rId13" Target="../media/image4.png" Type="http://schemas.openxmlformats.org/officeDocument/2006/relationships/image"/><Relationship Id="rId2" Target="../notesSlides/notesSlide3.xml" Type="http://schemas.openxmlformats.org/officeDocument/2006/relationships/notesSlide"/><Relationship Id="rId3" Target="../media/image1.png" Type="http://schemas.openxmlformats.org/officeDocument/2006/relationships/image"/><Relationship Id="rId4" Target="../media/image2.svg" Type="http://schemas.openxmlformats.org/officeDocument/2006/relationships/image"/><Relationship Id="rId5" Target="../media/image8.png" Type="http://schemas.openxmlformats.org/officeDocument/2006/relationships/image"/><Relationship Id="rId6" Target="../media/image7.png" Type="http://schemas.openxmlformats.org/officeDocument/2006/relationships/image"/><Relationship Id="rId7" Target="../media/image3.png" Type="http://schemas.openxmlformats.org/officeDocument/2006/relationships/image"/><Relationship Id="rId8" Target="../media/image9.png" Type="http://schemas.openxmlformats.org/officeDocument/2006/relationships/image"/><Relationship Id="rId9" Target="../media/image5.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4.xml" Type="http://schemas.openxmlformats.org/officeDocument/2006/relationships/notesSlide"/><Relationship Id="rId3" Target="../media/image12.png" Type="http://schemas.openxmlformats.org/officeDocument/2006/relationships/image"/><Relationship Id="rId4" Target="../media/image13.svg" Type="http://schemas.openxmlformats.org/officeDocument/2006/relationships/image"/><Relationship Id="rId5" Target="../media/image14.jpeg" Type="http://schemas.openxmlformats.org/officeDocument/2006/relationships/image"/><Relationship Id="rId6" Target="../media/image15.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svg" Type="http://schemas.openxmlformats.org/officeDocument/2006/relationships/image"/><Relationship Id="rId2" Target="../notesSlides/notesSlide5.xml" Type="http://schemas.openxmlformats.org/officeDocument/2006/relationships/notesSlide"/><Relationship Id="rId3" Target="../media/image1.png" Type="http://schemas.openxmlformats.org/officeDocument/2006/relationships/image"/><Relationship Id="rId4" Target="../media/image2.svg" Type="http://schemas.openxmlformats.org/officeDocument/2006/relationships/image"/><Relationship Id="rId5" Target="../media/image16.png" Type="http://schemas.openxmlformats.org/officeDocument/2006/relationships/image"/><Relationship Id="rId6" Target="../media/image7.png" Type="http://schemas.openxmlformats.org/officeDocument/2006/relationships/image"/><Relationship Id="rId7" Target="../media/image9.png" Type="http://schemas.openxmlformats.org/officeDocument/2006/relationships/image"/><Relationship Id="rId8" Target="../media/image4.png" Type="http://schemas.openxmlformats.org/officeDocument/2006/relationships/image"/><Relationship Id="rId9" Target="../media/image5.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6.xml" Type="http://schemas.openxmlformats.org/officeDocument/2006/relationships/notesSlide"/><Relationship Id="rId3" Target="../media/image1.png" Type="http://schemas.openxmlformats.org/officeDocument/2006/relationships/image"/><Relationship Id="rId4" Target="../media/image2.svg" Type="http://schemas.openxmlformats.org/officeDocument/2006/relationships/image"/><Relationship Id="rId5" Target="../media/image17.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3.svg" Type="http://schemas.openxmlformats.org/officeDocument/2006/relationships/image"/><Relationship Id="rId11" Target="../media/image5.png" Type="http://schemas.openxmlformats.org/officeDocument/2006/relationships/image"/><Relationship Id="rId12" Target="../media/image6.svg" Type="http://schemas.openxmlformats.org/officeDocument/2006/relationships/image"/><Relationship Id="rId13" Target="../media/image10.png" Type="http://schemas.openxmlformats.org/officeDocument/2006/relationships/image"/><Relationship Id="rId14" Target="../media/image11.svg" Type="http://schemas.openxmlformats.org/officeDocument/2006/relationships/image"/><Relationship Id="rId15" Target="../media/image4.png" Type="http://schemas.openxmlformats.org/officeDocument/2006/relationships/image"/><Relationship Id="rId2" Target="../notesSlides/notesSlide7.xml" Type="http://schemas.openxmlformats.org/officeDocument/2006/relationships/notesSlide"/><Relationship Id="rId3" Target="../media/image12.png" Type="http://schemas.openxmlformats.org/officeDocument/2006/relationships/image"/><Relationship Id="rId4" Target="../media/image13.svg" Type="http://schemas.openxmlformats.org/officeDocument/2006/relationships/image"/><Relationship Id="rId5" Target="../media/image18.png" Type="http://schemas.openxmlformats.org/officeDocument/2006/relationships/image"/><Relationship Id="rId6" Target="../media/image19.svg" Type="http://schemas.openxmlformats.org/officeDocument/2006/relationships/image"/><Relationship Id="rId7" Target="../media/image20.png" Type="http://schemas.openxmlformats.org/officeDocument/2006/relationships/image"/><Relationship Id="rId8" Target="../media/image21.svg" Type="http://schemas.openxmlformats.org/officeDocument/2006/relationships/image"/><Relationship Id="rId9" Target="../media/image22.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6.png" Type="http://schemas.openxmlformats.org/officeDocument/2006/relationships/image"/><Relationship Id="rId5" Target="../media/image7.png" Type="http://schemas.openxmlformats.org/officeDocument/2006/relationships/image"/><Relationship Id="rId6" Target="../media/image9.png" Type="http://schemas.openxmlformats.org/officeDocument/2006/relationships/image"/><Relationship Id="rId7" Target="../media/image4.png" Type="http://schemas.openxmlformats.org/officeDocument/2006/relationships/image"/><Relationship Id="rId8" Target="../media/image5.png" Type="http://schemas.openxmlformats.org/officeDocument/2006/relationships/image"/><Relationship Id="rId9" Target="../media/image6.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4.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27173A"/>
        </a:solidFill>
      </p:bgPr>
    </p:bg>
    <p:spTree>
      <p:nvGrpSpPr>
        <p:cNvPr id="1" name=""/>
        <p:cNvGrpSpPr/>
        <p:nvPr/>
      </p:nvGrpSpPr>
      <p:grpSpPr>
        <a:xfrm>
          <a:off x="0" y="0"/>
          <a:ext cx="0" cy="0"/>
          <a:chOff x="0" y="0"/>
          <a:chExt cx="0" cy="0"/>
        </a:xfrm>
      </p:grpSpPr>
      <p:sp>
        <p:nvSpPr>
          <p:cNvPr name="Freeform 2" id="2"/>
          <p:cNvSpPr/>
          <p:nvPr/>
        </p:nvSpPr>
        <p:spPr>
          <a:xfrm flipH="false" flipV="false" rot="0">
            <a:off x="9552707" y="5018330"/>
            <a:ext cx="10088672" cy="8242772"/>
          </a:xfrm>
          <a:custGeom>
            <a:avLst/>
            <a:gdLst/>
            <a:ahLst/>
            <a:cxnLst/>
            <a:rect r="r" b="b" t="t" l="l"/>
            <a:pathLst>
              <a:path h="8242772" w="10088672">
                <a:moveTo>
                  <a:pt x="0" y="0"/>
                </a:moveTo>
                <a:lnTo>
                  <a:pt x="10088672" y="0"/>
                </a:lnTo>
                <a:lnTo>
                  <a:pt x="10088672" y="8242771"/>
                </a:lnTo>
                <a:lnTo>
                  <a:pt x="0" y="824277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6773143" y="-3042396"/>
            <a:ext cx="10088672" cy="8242772"/>
          </a:xfrm>
          <a:custGeom>
            <a:avLst/>
            <a:gdLst/>
            <a:ahLst/>
            <a:cxnLst/>
            <a:rect r="r" b="b" t="t" l="l"/>
            <a:pathLst>
              <a:path h="8242772" w="10088672">
                <a:moveTo>
                  <a:pt x="0" y="0"/>
                </a:moveTo>
                <a:lnTo>
                  <a:pt x="10088672" y="0"/>
                </a:lnTo>
                <a:lnTo>
                  <a:pt x="10088672" y="8242771"/>
                </a:lnTo>
                <a:lnTo>
                  <a:pt x="0" y="824277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0396598" y="141700"/>
            <a:ext cx="3840000" cy="3685452"/>
          </a:xfrm>
          <a:custGeom>
            <a:avLst/>
            <a:gdLst/>
            <a:ahLst/>
            <a:cxnLst/>
            <a:rect r="r" b="b" t="t" l="l"/>
            <a:pathLst>
              <a:path h="3685452" w="3840000">
                <a:moveTo>
                  <a:pt x="0" y="0"/>
                </a:moveTo>
                <a:lnTo>
                  <a:pt x="3840000" y="0"/>
                </a:lnTo>
                <a:lnTo>
                  <a:pt x="3840000" y="3685452"/>
                </a:lnTo>
                <a:lnTo>
                  <a:pt x="0" y="3685452"/>
                </a:lnTo>
                <a:lnTo>
                  <a:pt x="0" y="0"/>
                </a:lnTo>
                <a:close/>
              </a:path>
            </a:pathLst>
          </a:custGeom>
          <a:blipFill>
            <a:blip r:embed="rId5"/>
            <a:stretch>
              <a:fillRect l="-50076" t="-8219" r="-46018" b="-6709"/>
            </a:stretch>
          </a:blipFill>
        </p:spPr>
      </p:sp>
      <p:sp>
        <p:nvSpPr>
          <p:cNvPr name="Freeform 5" id="5"/>
          <p:cNvSpPr/>
          <p:nvPr/>
        </p:nvSpPr>
        <p:spPr>
          <a:xfrm flipH="false" flipV="false" rot="-1020085">
            <a:off x="14059006" y="6792480"/>
            <a:ext cx="2374890" cy="2243856"/>
          </a:xfrm>
          <a:custGeom>
            <a:avLst/>
            <a:gdLst/>
            <a:ahLst/>
            <a:cxnLst/>
            <a:rect r="r" b="b" t="t" l="l"/>
            <a:pathLst>
              <a:path h="2243856" w="2374890">
                <a:moveTo>
                  <a:pt x="0" y="0"/>
                </a:moveTo>
                <a:lnTo>
                  <a:pt x="2374890" y="0"/>
                </a:lnTo>
                <a:lnTo>
                  <a:pt x="2374890" y="2243856"/>
                </a:lnTo>
                <a:lnTo>
                  <a:pt x="0" y="2243856"/>
                </a:lnTo>
                <a:lnTo>
                  <a:pt x="0" y="0"/>
                </a:lnTo>
                <a:close/>
              </a:path>
            </a:pathLst>
          </a:custGeom>
          <a:blipFill>
            <a:blip r:embed="rId6"/>
            <a:stretch>
              <a:fillRect l="-36968" t="0" r="-31000" b="0"/>
            </a:stretch>
          </a:blipFill>
        </p:spPr>
      </p:sp>
      <p:sp>
        <p:nvSpPr>
          <p:cNvPr name="Freeform 6" id="6"/>
          <p:cNvSpPr/>
          <p:nvPr/>
        </p:nvSpPr>
        <p:spPr>
          <a:xfrm flipH="false" flipV="false" rot="0">
            <a:off x="15787600" y="3803800"/>
            <a:ext cx="200350" cy="200300"/>
          </a:xfrm>
          <a:custGeom>
            <a:avLst/>
            <a:gdLst/>
            <a:ahLst/>
            <a:cxnLst/>
            <a:rect r="r" b="b" t="t" l="l"/>
            <a:pathLst>
              <a:path h="200300" w="200350">
                <a:moveTo>
                  <a:pt x="0" y="0"/>
                </a:moveTo>
                <a:lnTo>
                  <a:pt x="200350" y="0"/>
                </a:lnTo>
                <a:lnTo>
                  <a:pt x="200350" y="200300"/>
                </a:lnTo>
                <a:lnTo>
                  <a:pt x="0" y="2003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false" flipV="false" rot="0">
            <a:off x="10815550" y="7814250"/>
            <a:ext cx="200350" cy="200300"/>
          </a:xfrm>
          <a:custGeom>
            <a:avLst/>
            <a:gdLst/>
            <a:ahLst/>
            <a:cxnLst/>
            <a:rect r="r" b="b" t="t" l="l"/>
            <a:pathLst>
              <a:path h="200300" w="200350">
                <a:moveTo>
                  <a:pt x="0" y="0"/>
                </a:moveTo>
                <a:lnTo>
                  <a:pt x="200350" y="0"/>
                </a:lnTo>
                <a:lnTo>
                  <a:pt x="200350" y="200300"/>
                </a:lnTo>
                <a:lnTo>
                  <a:pt x="0" y="2003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8" id="8"/>
          <p:cNvSpPr/>
          <p:nvPr/>
        </p:nvSpPr>
        <p:spPr>
          <a:xfrm flipH="false" flipV="false" rot="0">
            <a:off x="8777200" y="1375350"/>
            <a:ext cx="200350" cy="200300"/>
          </a:xfrm>
          <a:custGeom>
            <a:avLst/>
            <a:gdLst/>
            <a:ahLst/>
            <a:cxnLst/>
            <a:rect r="r" b="b" t="t" l="l"/>
            <a:pathLst>
              <a:path h="200300" w="200350">
                <a:moveTo>
                  <a:pt x="0" y="0"/>
                </a:moveTo>
                <a:lnTo>
                  <a:pt x="200350" y="0"/>
                </a:lnTo>
                <a:lnTo>
                  <a:pt x="200350" y="200300"/>
                </a:lnTo>
                <a:lnTo>
                  <a:pt x="0" y="2003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9" id="9"/>
          <p:cNvSpPr/>
          <p:nvPr/>
        </p:nvSpPr>
        <p:spPr>
          <a:xfrm flipH="false" flipV="false" rot="-1152297">
            <a:off x="13154100" y="914274"/>
            <a:ext cx="3295654" cy="2140300"/>
          </a:xfrm>
          <a:custGeom>
            <a:avLst/>
            <a:gdLst/>
            <a:ahLst/>
            <a:cxnLst/>
            <a:rect r="r" b="b" t="t" l="l"/>
            <a:pathLst>
              <a:path h="2140300" w="3295654">
                <a:moveTo>
                  <a:pt x="0" y="0"/>
                </a:moveTo>
                <a:lnTo>
                  <a:pt x="3295654" y="0"/>
                </a:lnTo>
                <a:lnTo>
                  <a:pt x="3295654" y="2140300"/>
                </a:lnTo>
                <a:lnTo>
                  <a:pt x="0" y="2140300"/>
                </a:lnTo>
                <a:lnTo>
                  <a:pt x="0" y="0"/>
                </a:lnTo>
                <a:close/>
              </a:path>
            </a:pathLst>
          </a:custGeom>
          <a:blipFill>
            <a:blip r:embed="rId9"/>
            <a:stretch>
              <a:fillRect l="-25720" t="-9509" r="-12211" b="-9958"/>
            </a:stretch>
          </a:blipFill>
        </p:spPr>
      </p:sp>
      <p:sp>
        <p:nvSpPr>
          <p:cNvPr name="TextBox 10" id="10"/>
          <p:cNvSpPr txBox="true"/>
          <p:nvPr/>
        </p:nvSpPr>
        <p:spPr>
          <a:xfrm rot="0">
            <a:off x="1361701" y="3042225"/>
            <a:ext cx="13884750" cy="4772025"/>
          </a:xfrm>
          <a:prstGeom prst="rect">
            <a:avLst/>
          </a:prstGeom>
        </p:spPr>
        <p:txBody>
          <a:bodyPr anchor="t" rtlCol="false" tIns="0" lIns="0" bIns="0" rIns="0">
            <a:spAutoFit/>
          </a:bodyPr>
          <a:lstStyle/>
          <a:p>
            <a:pPr algn="l">
              <a:lnSpc>
                <a:spcPts val="12480"/>
              </a:lnSpc>
            </a:pPr>
            <a:r>
              <a:rPr lang="en-US" sz="10400">
                <a:solidFill>
                  <a:srgbClr val="FFFFFF"/>
                </a:solidFill>
                <a:latin typeface="Arimo"/>
                <a:ea typeface="Arimo"/>
                <a:cs typeface="Arimo"/>
                <a:sym typeface="Arimo"/>
              </a:rPr>
              <a:t>AIR HOCKEY </a:t>
            </a:r>
          </a:p>
          <a:p>
            <a:pPr algn="l">
              <a:lnSpc>
                <a:spcPts val="12480"/>
              </a:lnSpc>
            </a:pPr>
            <a:r>
              <a:rPr lang="en-US" sz="10400">
                <a:solidFill>
                  <a:srgbClr val="FFFFFF"/>
                </a:solidFill>
                <a:latin typeface="Arimo"/>
                <a:ea typeface="Arimo"/>
                <a:cs typeface="Arimo"/>
                <a:sym typeface="Arimo"/>
              </a:rPr>
              <a:t>AI AGENT</a:t>
            </a:r>
          </a:p>
          <a:p>
            <a:pPr algn="l">
              <a:lnSpc>
                <a:spcPts val="12480"/>
              </a:lnSpc>
            </a:pPr>
          </a:p>
        </p:txBody>
      </p:sp>
      <p:sp>
        <p:nvSpPr>
          <p:cNvPr name="TextBox 11" id="11"/>
          <p:cNvSpPr txBox="true"/>
          <p:nvPr/>
        </p:nvSpPr>
        <p:spPr>
          <a:xfrm rot="0">
            <a:off x="1517875" y="7133651"/>
            <a:ext cx="8874750" cy="914400"/>
          </a:xfrm>
          <a:prstGeom prst="rect">
            <a:avLst/>
          </a:prstGeom>
        </p:spPr>
        <p:txBody>
          <a:bodyPr anchor="t" rtlCol="false" tIns="0" lIns="0" bIns="0" rIns="0">
            <a:spAutoFit/>
          </a:bodyPr>
          <a:lstStyle/>
          <a:p>
            <a:pPr algn="l">
              <a:lnSpc>
                <a:spcPts val="3600"/>
              </a:lnSpc>
            </a:pPr>
            <a:r>
              <a:rPr lang="en-US" sz="3000">
                <a:solidFill>
                  <a:srgbClr val="FFFFFF"/>
                </a:solidFill>
                <a:latin typeface="Montserrat"/>
                <a:ea typeface="Montserrat"/>
                <a:cs typeface="Montserrat"/>
                <a:sym typeface="Montserrat"/>
              </a:rPr>
              <a:t>Deep Q Learning and Multi-Agent Deep Deterministic Policy Gradient</a:t>
            </a:r>
          </a:p>
        </p:txBody>
      </p:sp>
      <p:sp>
        <p:nvSpPr>
          <p:cNvPr name="TextBox 12" id="12"/>
          <p:cNvSpPr txBox="true"/>
          <p:nvPr/>
        </p:nvSpPr>
        <p:spPr>
          <a:xfrm rot="0">
            <a:off x="12834957" y="9149241"/>
            <a:ext cx="5453043" cy="828675"/>
          </a:xfrm>
          <a:prstGeom prst="rect">
            <a:avLst/>
          </a:prstGeom>
        </p:spPr>
        <p:txBody>
          <a:bodyPr anchor="t" rtlCol="false" tIns="0" lIns="0" bIns="0" rIns="0">
            <a:spAutoFit/>
          </a:bodyPr>
          <a:lstStyle/>
          <a:p>
            <a:pPr algn="l">
              <a:lnSpc>
                <a:spcPts val="3360"/>
              </a:lnSpc>
            </a:pPr>
            <a:r>
              <a:rPr lang="en-US" sz="2800">
                <a:solidFill>
                  <a:srgbClr val="FFFFFF"/>
                </a:solidFill>
                <a:latin typeface="Montserrat Italics"/>
                <a:ea typeface="Montserrat Italics"/>
                <a:cs typeface="Montserrat Italics"/>
                <a:sym typeface="Montserrat Italics"/>
              </a:rPr>
              <a:t>Danilo Cvijetic SV25/2021</a:t>
            </a:r>
          </a:p>
          <a:p>
            <a:pPr algn="l">
              <a:lnSpc>
                <a:spcPts val="3360"/>
              </a:lnSpc>
            </a:pPr>
            <a:r>
              <a:rPr lang="en-US" sz="2800">
                <a:solidFill>
                  <a:srgbClr val="FFFFFF"/>
                </a:solidFill>
                <a:latin typeface="Montserrat Italics"/>
                <a:ea typeface="Montserrat Italics"/>
                <a:cs typeface="Montserrat Italics"/>
                <a:sym typeface="Montserrat Italics"/>
              </a:rPr>
              <a:t>Teodor Vidakovic SV33/2021</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27173A"/>
        </a:solidFill>
      </p:bgPr>
    </p:bg>
    <p:spTree>
      <p:nvGrpSpPr>
        <p:cNvPr id="1" name=""/>
        <p:cNvGrpSpPr/>
        <p:nvPr/>
      </p:nvGrpSpPr>
      <p:grpSpPr>
        <a:xfrm>
          <a:off x="0" y="0"/>
          <a:ext cx="0" cy="0"/>
          <a:chOff x="0" y="0"/>
          <a:chExt cx="0" cy="0"/>
        </a:xfrm>
      </p:grpSpPr>
      <p:sp>
        <p:nvSpPr>
          <p:cNvPr name="Freeform 2" id="2"/>
          <p:cNvSpPr/>
          <p:nvPr/>
        </p:nvSpPr>
        <p:spPr>
          <a:xfrm flipH="false" flipV="false" rot="0">
            <a:off x="12214964" y="4375750"/>
            <a:ext cx="10088672" cy="8242772"/>
          </a:xfrm>
          <a:custGeom>
            <a:avLst/>
            <a:gdLst/>
            <a:ahLst/>
            <a:cxnLst/>
            <a:rect r="r" b="b" t="t" l="l"/>
            <a:pathLst>
              <a:path h="8242772" w="10088672">
                <a:moveTo>
                  <a:pt x="0" y="0"/>
                </a:moveTo>
                <a:lnTo>
                  <a:pt x="10088672" y="0"/>
                </a:lnTo>
                <a:lnTo>
                  <a:pt x="10088672" y="8242772"/>
                </a:lnTo>
                <a:lnTo>
                  <a:pt x="0" y="824277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155889" y="-5269196"/>
            <a:ext cx="10088672" cy="8242772"/>
          </a:xfrm>
          <a:custGeom>
            <a:avLst/>
            <a:gdLst/>
            <a:ahLst/>
            <a:cxnLst/>
            <a:rect r="r" b="b" t="t" l="l"/>
            <a:pathLst>
              <a:path h="8242772" w="10088672">
                <a:moveTo>
                  <a:pt x="0" y="0"/>
                </a:moveTo>
                <a:lnTo>
                  <a:pt x="10088673" y="0"/>
                </a:lnTo>
                <a:lnTo>
                  <a:pt x="10088673" y="8242771"/>
                </a:lnTo>
                <a:lnTo>
                  <a:pt x="0" y="824277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1028700" y="2142731"/>
            <a:ext cx="16230600" cy="3743325"/>
          </a:xfrm>
          <a:prstGeom prst="rect">
            <a:avLst/>
          </a:prstGeom>
        </p:spPr>
        <p:txBody>
          <a:bodyPr anchor="t" rtlCol="false" tIns="0" lIns="0" bIns="0" rIns="0">
            <a:spAutoFit/>
          </a:bodyPr>
          <a:lstStyle/>
          <a:p>
            <a:pPr algn="l" marL="757898" indent="-378949" lvl="1">
              <a:lnSpc>
                <a:spcPts val="4212"/>
              </a:lnSpc>
              <a:buFont typeface="Arial"/>
              <a:buChar char="•"/>
            </a:pPr>
            <a:r>
              <a:rPr lang="en-US" sz="3510">
                <a:solidFill>
                  <a:srgbClr val="FFFFFF"/>
                </a:solidFill>
                <a:latin typeface="Montserrat"/>
                <a:ea typeface="Montserrat"/>
                <a:cs typeface="Montserrat"/>
                <a:sym typeface="Montserrat"/>
              </a:rPr>
              <a:t>Agenti interaguju sa simuliranim okruženjem</a:t>
            </a:r>
          </a:p>
          <a:p>
            <a:pPr algn="l" marL="757898" indent="-378949" lvl="1">
              <a:lnSpc>
                <a:spcPts val="4212"/>
              </a:lnSpc>
              <a:buFont typeface="Arial"/>
              <a:buChar char="•"/>
            </a:pPr>
            <a:r>
              <a:rPr lang="en-US" sz="3510">
                <a:solidFill>
                  <a:srgbClr val="FFFFFF"/>
                </a:solidFill>
                <a:latin typeface="Montserrat"/>
                <a:ea typeface="Montserrat"/>
                <a:cs typeface="Montserrat"/>
                <a:sym typeface="Montserrat"/>
              </a:rPr>
              <a:t>Prikupljanje podataka o stanjima, akcijama i nagradama</a:t>
            </a:r>
          </a:p>
          <a:p>
            <a:pPr algn="l" marL="757898" indent="-378949" lvl="1">
              <a:lnSpc>
                <a:spcPts val="4212"/>
              </a:lnSpc>
              <a:buFont typeface="Arial"/>
              <a:buChar char="•"/>
            </a:pPr>
            <a:r>
              <a:rPr lang="en-US" sz="3510">
                <a:solidFill>
                  <a:srgbClr val="FFFFFF"/>
                </a:solidFill>
                <a:latin typeface="Montserrat"/>
                <a:ea typeface="Montserrat"/>
                <a:cs typeface="Montserrat"/>
                <a:sym typeface="Montserrat"/>
              </a:rPr>
              <a:t>Actor mreža uči kako da donosi optimalne odluke</a:t>
            </a:r>
          </a:p>
          <a:p>
            <a:pPr algn="l" marL="757898" indent="-378949" lvl="1">
              <a:lnSpc>
                <a:spcPts val="4212"/>
              </a:lnSpc>
              <a:buFont typeface="Arial"/>
              <a:buChar char="•"/>
            </a:pPr>
            <a:r>
              <a:rPr lang="en-US" sz="3510">
                <a:solidFill>
                  <a:srgbClr val="FFFFFF"/>
                </a:solidFill>
                <a:latin typeface="Montserrat"/>
                <a:ea typeface="Montserrat"/>
                <a:cs typeface="Montserrat"/>
                <a:sym typeface="Montserrat"/>
              </a:rPr>
              <a:t>Critic mreža uči kako da procjenjuje te odluke i vraća ocjenu akcija</a:t>
            </a:r>
          </a:p>
          <a:p>
            <a:pPr algn="l" marL="757898" indent="-378949" lvl="1">
              <a:lnSpc>
                <a:spcPts val="4212"/>
              </a:lnSpc>
              <a:buFont typeface="Arial"/>
              <a:buChar char="•"/>
            </a:pPr>
            <a:r>
              <a:rPr lang="en-US" sz="3510">
                <a:solidFill>
                  <a:srgbClr val="FFFFFF"/>
                </a:solidFill>
                <a:latin typeface="Montserrat"/>
                <a:ea typeface="Montserrat"/>
                <a:cs typeface="Montserrat"/>
                <a:sym typeface="Montserrat"/>
              </a:rPr>
              <a:t>Replay buffer skladišti iskustva agenta zbog stabilizacije učenja</a:t>
            </a:r>
          </a:p>
          <a:p>
            <a:pPr algn="l" marL="757898" indent="-378949" lvl="1">
              <a:lnSpc>
                <a:spcPts val="4212"/>
              </a:lnSpc>
              <a:buFont typeface="Arial"/>
              <a:buChar char="•"/>
            </a:pPr>
            <a:r>
              <a:rPr lang="en-US" sz="3510">
                <a:solidFill>
                  <a:srgbClr val="FFFFFF"/>
                </a:solidFill>
                <a:latin typeface="Montserrat"/>
                <a:ea typeface="Montserrat"/>
                <a:cs typeface="Montserrat"/>
                <a:sym typeface="Montserrat"/>
              </a:rPr>
              <a:t>Kontinuirano ažuriranje mreža kako bi se poboljšale performanse agenta</a:t>
            </a:r>
          </a:p>
        </p:txBody>
      </p:sp>
      <p:sp>
        <p:nvSpPr>
          <p:cNvPr name="TextBox 5" id="5"/>
          <p:cNvSpPr txBox="true"/>
          <p:nvPr/>
        </p:nvSpPr>
        <p:spPr>
          <a:xfrm rot="0">
            <a:off x="1531425" y="514350"/>
            <a:ext cx="15225150" cy="1000125"/>
          </a:xfrm>
          <a:prstGeom prst="rect">
            <a:avLst/>
          </a:prstGeom>
        </p:spPr>
        <p:txBody>
          <a:bodyPr anchor="t" rtlCol="false" tIns="0" lIns="0" bIns="0" rIns="0">
            <a:spAutoFit/>
          </a:bodyPr>
          <a:lstStyle/>
          <a:p>
            <a:pPr algn="ctr">
              <a:lnSpc>
                <a:spcPts val="7680"/>
              </a:lnSpc>
            </a:pPr>
            <a:r>
              <a:rPr lang="en-US" sz="6400">
                <a:solidFill>
                  <a:srgbClr val="FFFFFF"/>
                </a:solidFill>
                <a:latin typeface="Arimo"/>
                <a:ea typeface="Arimo"/>
                <a:cs typeface="Arimo"/>
                <a:sym typeface="Arimo"/>
              </a:rPr>
              <a:t>Proces treninga</a:t>
            </a:r>
          </a:p>
        </p:txBody>
      </p:sp>
      <p:sp>
        <p:nvSpPr>
          <p:cNvPr name="TextBox 6" id="6"/>
          <p:cNvSpPr txBox="true"/>
          <p:nvPr/>
        </p:nvSpPr>
        <p:spPr>
          <a:xfrm rot="0">
            <a:off x="1028700" y="7485863"/>
            <a:ext cx="16230600" cy="1076325"/>
          </a:xfrm>
          <a:prstGeom prst="rect">
            <a:avLst/>
          </a:prstGeom>
        </p:spPr>
        <p:txBody>
          <a:bodyPr anchor="t" rtlCol="false" tIns="0" lIns="0" bIns="0" rIns="0">
            <a:spAutoFit/>
          </a:bodyPr>
          <a:lstStyle/>
          <a:p>
            <a:pPr algn="l" marL="757898" indent="-378949" lvl="1">
              <a:lnSpc>
                <a:spcPts val="4212"/>
              </a:lnSpc>
              <a:buFont typeface="Arial"/>
              <a:buChar char="•"/>
            </a:pPr>
            <a:r>
              <a:rPr lang="en-US" sz="3510">
                <a:solidFill>
                  <a:srgbClr val="FFFFFF"/>
                </a:solidFill>
                <a:latin typeface="Montserrat"/>
                <a:ea typeface="Montserrat"/>
                <a:cs typeface="Montserrat"/>
                <a:sym typeface="Montserrat"/>
              </a:rPr>
              <a:t>Redovno mjerenje uspješnosti agenta tokom treninga.</a:t>
            </a:r>
          </a:p>
          <a:p>
            <a:pPr algn="l" marL="757898" indent="-378949" lvl="1">
              <a:lnSpc>
                <a:spcPts val="4212"/>
              </a:lnSpc>
              <a:buFont typeface="Arial"/>
              <a:buChar char="•"/>
            </a:pPr>
            <a:r>
              <a:rPr lang="en-US" sz="3510">
                <a:solidFill>
                  <a:srgbClr val="FFFFFF"/>
                </a:solidFill>
                <a:latin typeface="Montserrat"/>
                <a:ea typeface="Montserrat"/>
                <a:cs typeface="Montserrat"/>
                <a:sym typeface="Montserrat"/>
              </a:rPr>
              <a:t>Analiza učinka i prilagođavanje hiperparametara po potrebi.</a:t>
            </a:r>
          </a:p>
        </p:txBody>
      </p:sp>
      <p:sp>
        <p:nvSpPr>
          <p:cNvPr name="TextBox 7" id="7"/>
          <p:cNvSpPr txBox="true"/>
          <p:nvPr/>
        </p:nvSpPr>
        <p:spPr>
          <a:xfrm rot="0">
            <a:off x="1531425" y="5857481"/>
            <a:ext cx="15225150" cy="1000125"/>
          </a:xfrm>
          <a:prstGeom prst="rect">
            <a:avLst/>
          </a:prstGeom>
        </p:spPr>
        <p:txBody>
          <a:bodyPr anchor="t" rtlCol="false" tIns="0" lIns="0" bIns="0" rIns="0">
            <a:spAutoFit/>
          </a:bodyPr>
          <a:lstStyle/>
          <a:p>
            <a:pPr algn="ctr">
              <a:lnSpc>
                <a:spcPts val="7680"/>
              </a:lnSpc>
            </a:pPr>
            <a:r>
              <a:rPr lang="en-US" sz="6400">
                <a:solidFill>
                  <a:srgbClr val="FFFFFF"/>
                </a:solidFill>
                <a:latin typeface="Arimo"/>
                <a:ea typeface="Arimo"/>
                <a:cs typeface="Arimo"/>
                <a:sym typeface="Arimo"/>
              </a:rPr>
              <a:t>Evaluacija performansi</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27173A"/>
        </a:solidFill>
      </p:bgPr>
    </p:bg>
    <p:spTree>
      <p:nvGrpSpPr>
        <p:cNvPr id="1" name=""/>
        <p:cNvGrpSpPr/>
        <p:nvPr/>
      </p:nvGrpSpPr>
      <p:grpSpPr>
        <a:xfrm>
          <a:off x="0" y="0"/>
          <a:ext cx="0" cy="0"/>
          <a:chOff x="0" y="0"/>
          <a:chExt cx="0" cy="0"/>
        </a:xfrm>
      </p:grpSpPr>
      <p:sp>
        <p:nvSpPr>
          <p:cNvPr name="Freeform 2" id="2"/>
          <p:cNvSpPr/>
          <p:nvPr/>
        </p:nvSpPr>
        <p:spPr>
          <a:xfrm flipH="false" flipV="false" rot="0">
            <a:off x="10949657" y="4105330"/>
            <a:ext cx="10088672" cy="8242772"/>
          </a:xfrm>
          <a:custGeom>
            <a:avLst/>
            <a:gdLst/>
            <a:ahLst/>
            <a:cxnLst/>
            <a:rect r="r" b="b" t="t" l="l"/>
            <a:pathLst>
              <a:path h="8242772" w="10088672">
                <a:moveTo>
                  <a:pt x="0" y="0"/>
                </a:moveTo>
                <a:lnTo>
                  <a:pt x="10088672" y="0"/>
                </a:lnTo>
                <a:lnTo>
                  <a:pt x="10088672" y="8242771"/>
                </a:lnTo>
                <a:lnTo>
                  <a:pt x="0" y="824277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64743" y="-5040596"/>
            <a:ext cx="10088672" cy="8242772"/>
          </a:xfrm>
          <a:custGeom>
            <a:avLst/>
            <a:gdLst/>
            <a:ahLst/>
            <a:cxnLst/>
            <a:rect r="r" b="b" t="t" l="l"/>
            <a:pathLst>
              <a:path h="8242772" w="10088672">
                <a:moveTo>
                  <a:pt x="0" y="0"/>
                </a:moveTo>
                <a:lnTo>
                  <a:pt x="10088672" y="0"/>
                </a:lnTo>
                <a:lnTo>
                  <a:pt x="10088672" y="8242771"/>
                </a:lnTo>
                <a:lnTo>
                  <a:pt x="0" y="824277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4438700" y="5646800"/>
            <a:ext cx="3479904" cy="3561208"/>
          </a:xfrm>
          <a:custGeom>
            <a:avLst/>
            <a:gdLst/>
            <a:ahLst/>
            <a:cxnLst/>
            <a:rect r="r" b="b" t="t" l="l"/>
            <a:pathLst>
              <a:path h="3561208" w="3479904">
                <a:moveTo>
                  <a:pt x="0" y="0"/>
                </a:moveTo>
                <a:lnTo>
                  <a:pt x="3479904" y="0"/>
                </a:lnTo>
                <a:lnTo>
                  <a:pt x="3479904" y="3561208"/>
                </a:lnTo>
                <a:lnTo>
                  <a:pt x="0" y="3561208"/>
                </a:lnTo>
                <a:lnTo>
                  <a:pt x="0" y="0"/>
                </a:lnTo>
                <a:close/>
              </a:path>
            </a:pathLst>
          </a:custGeom>
          <a:blipFill>
            <a:blip r:embed="rId4"/>
            <a:stretch>
              <a:fillRect l="-56088" t="-8809" r="-53148" b="-6198"/>
            </a:stretch>
          </a:blipFill>
        </p:spPr>
      </p:sp>
      <p:sp>
        <p:nvSpPr>
          <p:cNvPr name="Freeform 5" id="5"/>
          <p:cNvSpPr/>
          <p:nvPr/>
        </p:nvSpPr>
        <p:spPr>
          <a:xfrm flipH="false" flipV="false" rot="-1152297">
            <a:off x="14362650" y="493150"/>
            <a:ext cx="3295654" cy="2140300"/>
          </a:xfrm>
          <a:custGeom>
            <a:avLst/>
            <a:gdLst/>
            <a:ahLst/>
            <a:cxnLst/>
            <a:rect r="r" b="b" t="t" l="l"/>
            <a:pathLst>
              <a:path h="2140300" w="3295654">
                <a:moveTo>
                  <a:pt x="0" y="0"/>
                </a:moveTo>
                <a:lnTo>
                  <a:pt x="3295654" y="0"/>
                </a:lnTo>
                <a:lnTo>
                  <a:pt x="3295654" y="2140300"/>
                </a:lnTo>
                <a:lnTo>
                  <a:pt x="0" y="2140300"/>
                </a:lnTo>
                <a:lnTo>
                  <a:pt x="0" y="0"/>
                </a:lnTo>
                <a:close/>
              </a:path>
            </a:pathLst>
          </a:custGeom>
          <a:blipFill>
            <a:blip r:embed="rId5"/>
            <a:stretch>
              <a:fillRect l="-25720" t="-9509" r="-12211" b="-9958"/>
            </a:stretch>
          </a:blipFill>
        </p:spPr>
      </p:sp>
      <p:sp>
        <p:nvSpPr>
          <p:cNvPr name="Freeform 6" id="6"/>
          <p:cNvSpPr/>
          <p:nvPr/>
        </p:nvSpPr>
        <p:spPr>
          <a:xfrm flipH="false" flipV="false" rot="1220421">
            <a:off x="816798" y="7080244"/>
            <a:ext cx="3105150" cy="2781702"/>
          </a:xfrm>
          <a:custGeom>
            <a:avLst/>
            <a:gdLst/>
            <a:ahLst/>
            <a:cxnLst/>
            <a:rect r="r" b="b" t="t" l="l"/>
            <a:pathLst>
              <a:path h="2781702" w="3105150">
                <a:moveTo>
                  <a:pt x="0" y="0"/>
                </a:moveTo>
                <a:lnTo>
                  <a:pt x="3105150" y="0"/>
                </a:lnTo>
                <a:lnTo>
                  <a:pt x="3105150" y="2781702"/>
                </a:lnTo>
                <a:lnTo>
                  <a:pt x="0" y="2781702"/>
                </a:lnTo>
                <a:lnTo>
                  <a:pt x="0" y="0"/>
                </a:lnTo>
                <a:close/>
              </a:path>
            </a:pathLst>
          </a:custGeom>
          <a:blipFill>
            <a:blip r:embed="rId6"/>
            <a:stretch>
              <a:fillRect l="-24264" t="0" r="-34994" b="0"/>
            </a:stretch>
          </a:blipFill>
        </p:spPr>
      </p:sp>
      <p:sp>
        <p:nvSpPr>
          <p:cNvPr name="Freeform 7" id="7"/>
          <p:cNvSpPr/>
          <p:nvPr/>
        </p:nvSpPr>
        <p:spPr>
          <a:xfrm flipH="false" flipV="false" rot="3321565">
            <a:off x="14753676" y="5743024"/>
            <a:ext cx="1304400" cy="1232454"/>
          </a:xfrm>
          <a:custGeom>
            <a:avLst/>
            <a:gdLst/>
            <a:ahLst/>
            <a:cxnLst/>
            <a:rect r="r" b="b" t="t" l="l"/>
            <a:pathLst>
              <a:path h="1232454" w="1304400">
                <a:moveTo>
                  <a:pt x="0" y="0"/>
                </a:moveTo>
                <a:lnTo>
                  <a:pt x="1304400" y="0"/>
                </a:lnTo>
                <a:lnTo>
                  <a:pt x="1304400" y="1232454"/>
                </a:lnTo>
                <a:lnTo>
                  <a:pt x="0" y="1232454"/>
                </a:lnTo>
                <a:lnTo>
                  <a:pt x="0" y="0"/>
                </a:lnTo>
                <a:close/>
              </a:path>
            </a:pathLst>
          </a:custGeom>
          <a:blipFill>
            <a:blip r:embed="rId7"/>
            <a:stretch>
              <a:fillRect l="-36969" t="0" r="-31003" b="0"/>
            </a:stretch>
          </a:blipFill>
        </p:spPr>
      </p:sp>
      <p:sp>
        <p:nvSpPr>
          <p:cNvPr name="Freeform 8" id="8"/>
          <p:cNvSpPr/>
          <p:nvPr/>
        </p:nvSpPr>
        <p:spPr>
          <a:xfrm flipH="false" flipV="false" rot="0">
            <a:off x="2460300" y="6137600"/>
            <a:ext cx="200350" cy="200300"/>
          </a:xfrm>
          <a:custGeom>
            <a:avLst/>
            <a:gdLst/>
            <a:ahLst/>
            <a:cxnLst/>
            <a:rect r="r" b="b" t="t" l="l"/>
            <a:pathLst>
              <a:path h="200300" w="200350">
                <a:moveTo>
                  <a:pt x="0" y="0"/>
                </a:moveTo>
                <a:lnTo>
                  <a:pt x="200350" y="0"/>
                </a:lnTo>
                <a:lnTo>
                  <a:pt x="200350" y="200300"/>
                </a:lnTo>
                <a:lnTo>
                  <a:pt x="0" y="20030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9" id="9"/>
          <p:cNvSpPr/>
          <p:nvPr/>
        </p:nvSpPr>
        <p:spPr>
          <a:xfrm flipH="false" flipV="false" rot="0">
            <a:off x="9717550" y="1463150"/>
            <a:ext cx="200350" cy="200300"/>
          </a:xfrm>
          <a:custGeom>
            <a:avLst/>
            <a:gdLst/>
            <a:ahLst/>
            <a:cxnLst/>
            <a:rect r="r" b="b" t="t" l="l"/>
            <a:pathLst>
              <a:path h="200300" w="200350">
                <a:moveTo>
                  <a:pt x="0" y="0"/>
                </a:moveTo>
                <a:lnTo>
                  <a:pt x="200350" y="0"/>
                </a:lnTo>
                <a:lnTo>
                  <a:pt x="200350" y="200300"/>
                </a:lnTo>
                <a:lnTo>
                  <a:pt x="0" y="20030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0" id="10"/>
          <p:cNvSpPr/>
          <p:nvPr/>
        </p:nvSpPr>
        <p:spPr>
          <a:xfrm flipH="false" flipV="false" rot="0">
            <a:off x="16378550" y="4732400"/>
            <a:ext cx="200350" cy="200300"/>
          </a:xfrm>
          <a:custGeom>
            <a:avLst/>
            <a:gdLst/>
            <a:ahLst/>
            <a:cxnLst/>
            <a:rect r="r" b="b" t="t" l="l"/>
            <a:pathLst>
              <a:path h="200300" w="200350">
                <a:moveTo>
                  <a:pt x="0" y="0"/>
                </a:moveTo>
                <a:lnTo>
                  <a:pt x="200350" y="0"/>
                </a:lnTo>
                <a:lnTo>
                  <a:pt x="200350" y="200300"/>
                </a:lnTo>
                <a:lnTo>
                  <a:pt x="0" y="20030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1" id="11"/>
          <p:cNvSpPr txBox="true"/>
          <p:nvPr/>
        </p:nvSpPr>
        <p:spPr>
          <a:xfrm rot="0">
            <a:off x="4136532" y="2818966"/>
            <a:ext cx="10206918" cy="3056194"/>
          </a:xfrm>
          <a:prstGeom prst="rect">
            <a:avLst/>
          </a:prstGeom>
        </p:spPr>
        <p:txBody>
          <a:bodyPr anchor="t" rtlCol="false" tIns="0" lIns="0" bIns="0" rIns="0">
            <a:spAutoFit/>
          </a:bodyPr>
          <a:lstStyle/>
          <a:p>
            <a:pPr algn="ctr">
              <a:lnSpc>
                <a:spcPts val="11891"/>
              </a:lnSpc>
            </a:pPr>
            <a:r>
              <a:rPr lang="en-US" sz="9909">
                <a:solidFill>
                  <a:srgbClr val="FFFFFF"/>
                </a:solidFill>
                <a:latin typeface="Arimo"/>
                <a:ea typeface="Arimo"/>
                <a:cs typeface="Arimo"/>
                <a:sym typeface="Arimo"/>
              </a:rPr>
              <a:t>04</a:t>
            </a:r>
          </a:p>
          <a:p>
            <a:pPr algn="ctr">
              <a:lnSpc>
                <a:spcPts val="11891"/>
              </a:lnSpc>
            </a:pPr>
            <a:r>
              <a:rPr lang="en-US" sz="9909">
                <a:solidFill>
                  <a:srgbClr val="FFFFFF"/>
                </a:solidFill>
                <a:latin typeface="Arimo"/>
                <a:ea typeface="Arimo"/>
                <a:cs typeface="Arimo"/>
                <a:sym typeface="Arimo"/>
              </a:rPr>
              <a:t>REZULTATI</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27173A"/>
        </a:solidFill>
      </p:bgPr>
    </p:bg>
    <p:spTree>
      <p:nvGrpSpPr>
        <p:cNvPr id="1" name=""/>
        <p:cNvGrpSpPr/>
        <p:nvPr/>
      </p:nvGrpSpPr>
      <p:grpSpPr>
        <a:xfrm>
          <a:off x="0" y="0"/>
          <a:ext cx="0" cy="0"/>
          <a:chOff x="0" y="0"/>
          <a:chExt cx="0" cy="0"/>
        </a:xfrm>
      </p:grpSpPr>
      <p:sp>
        <p:nvSpPr>
          <p:cNvPr name="Freeform 2" id="2"/>
          <p:cNvSpPr/>
          <p:nvPr/>
        </p:nvSpPr>
        <p:spPr>
          <a:xfrm flipH="false" flipV="false" rot="0">
            <a:off x="12214964" y="4375750"/>
            <a:ext cx="10088672" cy="8242772"/>
          </a:xfrm>
          <a:custGeom>
            <a:avLst/>
            <a:gdLst/>
            <a:ahLst/>
            <a:cxnLst/>
            <a:rect r="r" b="b" t="t" l="l"/>
            <a:pathLst>
              <a:path h="8242772" w="10088672">
                <a:moveTo>
                  <a:pt x="0" y="0"/>
                </a:moveTo>
                <a:lnTo>
                  <a:pt x="10088672" y="0"/>
                </a:lnTo>
                <a:lnTo>
                  <a:pt x="10088672" y="8242772"/>
                </a:lnTo>
                <a:lnTo>
                  <a:pt x="0" y="824277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155889" y="-5269196"/>
            <a:ext cx="10088672" cy="8242772"/>
          </a:xfrm>
          <a:custGeom>
            <a:avLst/>
            <a:gdLst/>
            <a:ahLst/>
            <a:cxnLst/>
            <a:rect r="r" b="b" t="t" l="l"/>
            <a:pathLst>
              <a:path h="8242772" w="10088672">
                <a:moveTo>
                  <a:pt x="0" y="0"/>
                </a:moveTo>
                <a:lnTo>
                  <a:pt x="10088673" y="0"/>
                </a:lnTo>
                <a:lnTo>
                  <a:pt x="10088673" y="8242771"/>
                </a:lnTo>
                <a:lnTo>
                  <a:pt x="0" y="824277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pic>
        <p:nvPicPr>
          <p:cNvPr name="Picture 4" id="4">
            <a:hlinkClick action="ppaction://media"/>
          </p:cNvPr>
          <p:cNvPicPr>
            <a:picLocks noChangeAspect="true"/>
          </p:cNvPicPr>
          <p:nvPr>
            <a:videoFile r:link="rId5"/>
            <p:extLst>
              <p:ext uri="{DAA4B4D4-6D71-4841-9C94-3DE7FCFB9230}">
                <p14:media xmlns:p14="http://schemas.microsoft.com/office/powerpoint/2010/main" r:embed="rId6"/>
              </p:ext>
            </p:extLst>
          </p:nvPr>
        </p:nvPicPr>
        <p:blipFill>
          <a:blip r:embed="rId4"/>
          <a:srcRect l="454" t="0" r="454" b="0"/>
          <a:stretch>
            <a:fillRect/>
          </a:stretch>
        </p:blipFill>
        <p:spPr>
          <a:xfrm flipH="false" flipV="false" rot="0">
            <a:off x="9144000" y="3092491"/>
            <a:ext cx="8602317" cy="4731274"/>
          </a:xfrm>
          <a:prstGeom prst="rect">
            <a:avLst/>
          </a:prstGeom>
        </p:spPr>
      </p:pic>
      <p:sp>
        <p:nvSpPr>
          <p:cNvPr name="TextBox 5" id="5"/>
          <p:cNvSpPr txBox="true"/>
          <p:nvPr/>
        </p:nvSpPr>
        <p:spPr>
          <a:xfrm rot="0">
            <a:off x="873885" y="2411422"/>
            <a:ext cx="7465184" cy="2367341"/>
          </a:xfrm>
          <a:prstGeom prst="rect">
            <a:avLst/>
          </a:prstGeom>
        </p:spPr>
        <p:txBody>
          <a:bodyPr anchor="t" rtlCol="false" tIns="0" lIns="0" bIns="0" rIns="0">
            <a:spAutoFit/>
          </a:bodyPr>
          <a:lstStyle/>
          <a:p>
            <a:pPr algn="ctr">
              <a:lnSpc>
                <a:spcPts val="3773"/>
              </a:lnSpc>
            </a:pPr>
            <a:r>
              <a:rPr lang="en-US" sz="2695">
                <a:solidFill>
                  <a:srgbClr val="FFFFFF"/>
                </a:solidFill>
                <a:latin typeface="Canva Sans"/>
                <a:ea typeface="Canva Sans"/>
                <a:cs typeface="Canva Sans"/>
                <a:sym typeface="Canva Sans"/>
              </a:rPr>
              <a:t>Treniranje MADDPG mreže trajalo je veoma dugo i nagrade su stalno korigovane kako bi se agent što bolje prilagodio okruženju i izbjegao overfitting.</a:t>
            </a:r>
          </a:p>
          <a:p>
            <a:pPr algn="ctr">
              <a:lnSpc>
                <a:spcPts val="3773"/>
              </a:lnSpc>
            </a:pPr>
          </a:p>
        </p:txBody>
      </p:sp>
      <p:sp>
        <p:nvSpPr>
          <p:cNvPr name="TextBox 6" id="6"/>
          <p:cNvSpPr txBox="true"/>
          <p:nvPr/>
        </p:nvSpPr>
        <p:spPr>
          <a:xfrm rot="0">
            <a:off x="873885" y="5400978"/>
            <a:ext cx="7465184" cy="940148"/>
          </a:xfrm>
          <a:prstGeom prst="rect">
            <a:avLst/>
          </a:prstGeom>
        </p:spPr>
        <p:txBody>
          <a:bodyPr anchor="t" rtlCol="false" tIns="0" lIns="0" bIns="0" rIns="0">
            <a:spAutoFit/>
          </a:bodyPr>
          <a:lstStyle/>
          <a:p>
            <a:pPr algn="ctr">
              <a:lnSpc>
                <a:spcPts val="3773"/>
              </a:lnSpc>
            </a:pPr>
            <a:r>
              <a:rPr lang="en-US" sz="2695">
                <a:solidFill>
                  <a:srgbClr val="FFFFFF"/>
                </a:solidFill>
                <a:latin typeface="Canva Sans"/>
                <a:ea typeface="Canva Sans"/>
                <a:cs typeface="Canva Sans"/>
                <a:sym typeface="Canva Sans"/>
              </a:rPr>
              <a:t>Posle 5000 epizoda igre, agent je počeo da razvija tehnike i pokušavao je da postigne gol</a:t>
            </a:r>
          </a:p>
        </p:txBody>
      </p:sp>
      <p:sp>
        <p:nvSpPr>
          <p:cNvPr name="TextBox 7" id="7"/>
          <p:cNvSpPr txBox="true"/>
          <p:nvPr/>
        </p:nvSpPr>
        <p:spPr>
          <a:xfrm rot="0">
            <a:off x="873885" y="7161772"/>
            <a:ext cx="7465184" cy="1891610"/>
          </a:xfrm>
          <a:prstGeom prst="rect">
            <a:avLst/>
          </a:prstGeom>
        </p:spPr>
        <p:txBody>
          <a:bodyPr anchor="t" rtlCol="false" tIns="0" lIns="0" bIns="0" rIns="0">
            <a:spAutoFit/>
          </a:bodyPr>
          <a:lstStyle/>
          <a:p>
            <a:pPr algn="ctr">
              <a:lnSpc>
                <a:spcPts val="3773"/>
              </a:lnSpc>
            </a:pPr>
            <a:r>
              <a:rPr lang="en-US" sz="2695">
                <a:solidFill>
                  <a:srgbClr val="FFFFFF"/>
                </a:solidFill>
                <a:latin typeface="Canva Sans"/>
                <a:ea typeface="Canva Sans"/>
                <a:cs typeface="Canva Sans"/>
                <a:sym typeface="Canva Sans"/>
              </a:rPr>
              <a:t>Nakon 10000 epizoda i oko 30 sati treniranja dobili smo agenta koji moze da odigra dužu partiju protiv svog AI saigrača i čak pobijedi i ljudskog protivnika</a:t>
            </a:r>
          </a:p>
        </p:txBody>
      </p:sp>
      <p:sp>
        <p:nvSpPr>
          <p:cNvPr name="TextBox 8" id="8"/>
          <p:cNvSpPr txBox="true"/>
          <p:nvPr/>
        </p:nvSpPr>
        <p:spPr>
          <a:xfrm rot="0">
            <a:off x="1531425" y="514350"/>
            <a:ext cx="15225150" cy="1000125"/>
          </a:xfrm>
          <a:prstGeom prst="rect">
            <a:avLst/>
          </a:prstGeom>
        </p:spPr>
        <p:txBody>
          <a:bodyPr anchor="t" rtlCol="false" tIns="0" lIns="0" bIns="0" rIns="0">
            <a:spAutoFit/>
          </a:bodyPr>
          <a:lstStyle/>
          <a:p>
            <a:pPr algn="ctr">
              <a:lnSpc>
                <a:spcPts val="7680"/>
              </a:lnSpc>
            </a:pPr>
            <a:r>
              <a:rPr lang="en-US" sz="6400">
                <a:solidFill>
                  <a:srgbClr val="FFFFFF"/>
                </a:solidFill>
                <a:latin typeface="Arimo"/>
                <a:ea typeface="Arimo"/>
                <a:cs typeface="Arimo"/>
                <a:sym typeface="Arimo"/>
              </a:rPr>
              <a:t>Kraj treninga</a:t>
            </a:r>
          </a:p>
        </p:txBody>
      </p:sp>
    </p:spTree>
  </p:cSld>
  <p:clrMapOvr>
    <a:masterClrMapping/>
  </p:clrMapOvr>
  <p:timing>
    <p:tnLst>
      <p:par>
        <p:cTn dur="indefinite" restart="never" nodeType="tmRoot">
          <p:childTnLst>
            <p:video>
              <p:cMediaNode vol="0">
                <p:cTn fill="hold" display="false">
                  <p:stCondLst>
                    <p:cond delay="indefinite"/>
                  </p:stCondLst>
                </p:cTn>
                <p:tgtEl>
                  <p:spTgt spid="4"/>
                </p:tgtEl>
              </p:cMediaNode>
            </p:video>
          </p:childTnLst>
        </p:cTn>
      </p:par>
    </p:tnLst>
  </p:timing>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27173A"/>
        </a:solidFill>
      </p:bgPr>
    </p:bg>
    <p:spTree>
      <p:nvGrpSpPr>
        <p:cNvPr id="1" name=""/>
        <p:cNvGrpSpPr/>
        <p:nvPr/>
      </p:nvGrpSpPr>
      <p:grpSpPr>
        <a:xfrm>
          <a:off x="0" y="0"/>
          <a:ext cx="0" cy="0"/>
          <a:chOff x="0" y="0"/>
          <a:chExt cx="0" cy="0"/>
        </a:xfrm>
      </p:grpSpPr>
      <p:sp>
        <p:nvSpPr>
          <p:cNvPr name="Freeform 2" id="2"/>
          <p:cNvSpPr/>
          <p:nvPr/>
        </p:nvSpPr>
        <p:spPr>
          <a:xfrm flipH="false" flipV="false" rot="0">
            <a:off x="10949657" y="4105330"/>
            <a:ext cx="10088672" cy="8242772"/>
          </a:xfrm>
          <a:custGeom>
            <a:avLst/>
            <a:gdLst/>
            <a:ahLst/>
            <a:cxnLst/>
            <a:rect r="r" b="b" t="t" l="l"/>
            <a:pathLst>
              <a:path h="8242772" w="10088672">
                <a:moveTo>
                  <a:pt x="0" y="0"/>
                </a:moveTo>
                <a:lnTo>
                  <a:pt x="10088672" y="0"/>
                </a:lnTo>
                <a:lnTo>
                  <a:pt x="10088672" y="8242771"/>
                </a:lnTo>
                <a:lnTo>
                  <a:pt x="0" y="824277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64743" y="-5040596"/>
            <a:ext cx="10088672" cy="8242772"/>
          </a:xfrm>
          <a:custGeom>
            <a:avLst/>
            <a:gdLst/>
            <a:ahLst/>
            <a:cxnLst/>
            <a:rect r="r" b="b" t="t" l="l"/>
            <a:pathLst>
              <a:path h="8242772" w="10088672">
                <a:moveTo>
                  <a:pt x="0" y="0"/>
                </a:moveTo>
                <a:lnTo>
                  <a:pt x="10088672" y="0"/>
                </a:lnTo>
                <a:lnTo>
                  <a:pt x="10088672" y="8242771"/>
                </a:lnTo>
                <a:lnTo>
                  <a:pt x="0" y="824277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4438700" y="5646800"/>
            <a:ext cx="3479904" cy="3561208"/>
          </a:xfrm>
          <a:custGeom>
            <a:avLst/>
            <a:gdLst/>
            <a:ahLst/>
            <a:cxnLst/>
            <a:rect r="r" b="b" t="t" l="l"/>
            <a:pathLst>
              <a:path h="3561208" w="3479904">
                <a:moveTo>
                  <a:pt x="0" y="0"/>
                </a:moveTo>
                <a:lnTo>
                  <a:pt x="3479904" y="0"/>
                </a:lnTo>
                <a:lnTo>
                  <a:pt x="3479904" y="3561208"/>
                </a:lnTo>
                <a:lnTo>
                  <a:pt x="0" y="3561208"/>
                </a:lnTo>
                <a:lnTo>
                  <a:pt x="0" y="0"/>
                </a:lnTo>
                <a:close/>
              </a:path>
            </a:pathLst>
          </a:custGeom>
          <a:blipFill>
            <a:blip r:embed="rId4"/>
            <a:stretch>
              <a:fillRect l="-56088" t="-8809" r="-53148" b="-6198"/>
            </a:stretch>
          </a:blipFill>
        </p:spPr>
      </p:sp>
      <p:sp>
        <p:nvSpPr>
          <p:cNvPr name="Freeform 5" id="5"/>
          <p:cNvSpPr/>
          <p:nvPr/>
        </p:nvSpPr>
        <p:spPr>
          <a:xfrm flipH="false" flipV="false" rot="-1152297">
            <a:off x="14362650" y="493150"/>
            <a:ext cx="3295654" cy="2140300"/>
          </a:xfrm>
          <a:custGeom>
            <a:avLst/>
            <a:gdLst/>
            <a:ahLst/>
            <a:cxnLst/>
            <a:rect r="r" b="b" t="t" l="l"/>
            <a:pathLst>
              <a:path h="2140300" w="3295654">
                <a:moveTo>
                  <a:pt x="0" y="0"/>
                </a:moveTo>
                <a:lnTo>
                  <a:pt x="3295654" y="0"/>
                </a:lnTo>
                <a:lnTo>
                  <a:pt x="3295654" y="2140300"/>
                </a:lnTo>
                <a:lnTo>
                  <a:pt x="0" y="2140300"/>
                </a:lnTo>
                <a:lnTo>
                  <a:pt x="0" y="0"/>
                </a:lnTo>
                <a:close/>
              </a:path>
            </a:pathLst>
          </a:custGeom>
          <a:blipFill>
            <a:blip r:embed="rId5"/>
            <a:stretch>
              <a:fillRect l="-25720" t="-9509" r="-12211" b="-9958"/>
            </a:stretch>
          </a:blipFill>
        </p:spPr>
      </p:sp>
      <p:sp>
        <p:nvSpPr>
          <p:cNvPr name="Freeform 6" id="6"/>
          <p:cNvSpPr/>
          <p:nvPr/>
        </p:nvSpPr>
        <p:spPr>
          <a:xfrm flipH="false" flipV="false" rot="1220421">
            <a:off x="816798" y="7080244"/>
            <a:ext cx="3105150" cy="2781702"/>
          </a:xfrm>
          <a:custGeom>
            <a:avLst/>
            <a:gdLst/>
            <a:ahLst/>
            <a:cxnLst/>
            <a:rect r="r" b="b" t="t" l="l"/>
            <a:pathLst>
              <a:path h="2781702" w="3105150">
                <a:moveTo>
                  <a:pt x="0" y="0"/>
                </a:moveTo>
                <a:lnTo>
                  <a:pt x="3105150" y="0"/>
                </a:lnTo>
                <a:lnTo>
                  <a:pt x="3105150" y="2781702"/>
                </a:lnTo>
                <a:lnTo>
                  <a:pt x="0" y="2781702"/>
                </a:lnTo>
                <a:lnTo>
                  <a:pt x="0" y="0"/>
                </a:lnTo>
                <a:close/>
              </a:path>
            </a:pathLst>
          </a:custGeom>
          <a:blipFill>
            <a:blip r:embed="rId6"/>
            <a:stretch>
              <a:fillRect l="-24264" t="0" r="-34994" b="0"/>
            </a:stretch>
          </a:blipFill>
        </p:spPr>
      </p:sp>
      <p:sp>
        <p:nvSpPr>
          <p:cNvPr name="Freeform 7" id="7"/>
          <p:cNvSpPr/>
          <p:nvPr/>
        </p:nvSpPr>
        <p:spPr>
          <a:xfrm flipH="false" flipV="false" rot="3321565">
            <a:off x="14753676" y="5743024"/>
            <a:ext cx="1304400" cy="1232454"/>
          </a:xfrm>
          <a:custGeom>
            <a:avLst/>
            <a:gdLst/>
            <a:ahLst/>
            <a:cxnLst/>
            <a:rect r="r" b="b" t="t" l="l"/>
            <a:pathLst>
              <a:path h="1232454" w="1304400">
                <a:moveTo>
                  <a:pt x="0" y="0"/>
                </a:moveTo>
                <a:lnTo>
                  <a:pt x="1304400" y="0"/>
                </a:lnTo>
                <a:lnTo>
                  <a:pt x="1304400" y="1232454"/>
                </a:lnTo>
                <a:lnTo>
                  <a:pt x="0" y="1232454"/>
                </a:lnTo>
                <a:lnTo>
                  <a:pt x="0" y="0"/>
                </a:lnTo>
                <a:close/>
              </a:path>
            </a:pathLst>
          </a:custGeom>
          <a:blipFill>
            <a:blip r:embed="rId7"/>
            <a:stretch>
              <a:fillRect l="-36969" t="0" r="-31003" b="0"/>
            </a:stretch>
          </a:blipFill>
        </p:spPr>
      </p:sp>
      <p:sp>
        <p:nvSpPr>
          <p:cNvPr name="Freeform 8" id="8"/>
          <p:cNvSpPr/>
          <p:nvPr/>
        </p:nvSpPr>
        <p:spPr>
          <a:xfrm flipH="false" flipV="false" rot="0">
            <a:off x="9717550" y="1463150"/>
            <a:ext cx="200350" cy="200300"/>
          </a:xfrm>
          <a:custGeom>
            <a:avLst/>
            <a:gdLst/>
            <a:ahLst/>
            <a:cxnLst/>
            <a:rect r="r" b="b" t="t" l="l"/>
            <a:pathLst>
              <a:path h="200300" w="200350">
                <a:moveTo>
                  <a:pt x="0" y="0"/>
                </a:moveTo>
                <a:lnTo>
                  <a:pt x="200350" y="0"/>
                </a:lnTo>
                <a:lnTo>
                  <a:pt x="200350" y="200300"/>
                </a:lnTo>
                <a:lnTo>
                  <a:pt x="0" y="20030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9" id="9"/>
          <p:cNvSpPr/>
          <p:nvPr/>
        </p:nvSpPr>
        <p:spPr>
          <a:xfrm flipH="false" flipV="false" rot="0">
            <a:off x="16378550" y="4732400"/>
            <a:ext cx="200350" cy="200300"/>
          </a:xfrm>
          <a:custGeom>
            <a:avLst/>
            <a:gdLst/>
            <a:ahLst/>
            <a:cxnLst/>
            <a:rect r="r" b="b" t="t" l="l"/>
            <a:pathLst>
              <a:path h="200300" w="200350">
                <a:moveTo>
                  <a:pt x="0" y="0"/>
                </a:moveTo>
                <a:lnTo>
                  <a:pt x="200350" y="0"/>
                </a:lnTo>
                <a:lnTo>
                  <a:pt x="200350" y="200300"/>
                </a:lnTo>
                <a:lnTo>
                  <a:pt x="0" y="20030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0" id="10"/>
          <p:cNvSpPr txBox="true"/>
          <p:nvPr/>
        </p:nvSpPr>
        <p:spPr>
          <a:xfrm rot="0">
            <a:off x="4136532" y="2818966"/>
            <a:ext cx="10206918" cy="3056194"/>
          </a:xfrm>
          <a:prstGeom prst="rect">
            <a:avLst/>
          </a:prstGeom>
        </p:spPr>
        <p:txBody>
          <a:bodyPr anchor="t" rtlCol="false" tIns="0" lIns="0" bIns="0" rIns="0">
            <a:spAutoFit/>
          </a:bodyPr>
          <a:lstStyle/>
          <a:p>
            <a:pPr algn="ctr">
              <a:lnSpc>
                <a:spcPts val="11891"/>
              </a:lnSpc>
            </a:pPr>
            <a:r>
              <a:rPr lang="en-US" sz="9909">
                <a:solidFill>
                  <a:srgbClr val="FFFFFF"/>
                </a:solidFill>
                <a:latin typeface="Arimo"/>
                <a:ea typeface="Arimo"/>
                <a:cs typeface="Arimo"/>
                <a:sym typeface="Arimo"/>
              </a:rPr>
              <a:t>05</a:t>
            </a:r>
          </a:p>
          <a:p>
            <a:pPr algn="ctr">
              <a:lnSpc>
                <a:spcPts val="11891"/>
              </a:lnSpc>
            </a:pPr>
            <a:r>
              <a:rPr lang="en-US" sz="9909">
                <a:solidFill>
                  <a:srgbClr val="FFFFFF"/>
                </a:solidFill>
                <a:latin typeface="Arimo"/>
                <a:ea typeface="Arimo"/>
                <a:cs typeface="Arimo"/>
                <a:sym typeface="Arimo"/>
              </a:rPr>
              <a:t>ZAKLJUČAK</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27173A"/>
        </a:solidFill>
      </p:bgPr>
    </p:bg>
    <p:spTree>
      <p:nvGrpSpPr>
        <p:cNvPr id="1" name=""/>
        <p:cNvGrpSpPr/>
        <p:nvPr/>
      </p:nvGrpSpPr>
      <p:grpSpPr>
        <a:xfrm>
          <a:off x="0" y="0"/>
          <a:ext cx="0" cy="0"/>
          <a:chOff x="0" y="0"/>
          <a:chExt cx="0" cy="0"/>
        </a:xfrm>
      </p:grpSpPr>
      <p:sp>
        <p:nvSpPr>
          <p:cNvPr name="Freeform 2" id="2"/>
          <p:cNvSpPr/>
          <p:nvPr/>
        </p:nvSpPr>
        <p:spPr>
          <a:xfrm flipH="false" flipV="false" rot="0">
            <a:off x="14207854" y="-711104"/>
            <a:ext cx="3884805" cy="2672092"/>
          </a:xfrm>
          <a:custGeom>
            <a:avLst/>
            <a:gdLst/>
            <a:ahLst/>
            <a:cxnLst/>
            <a:rect r="r" b="b" t="t" l="l"/>
            <a:pathLst>
              <a:path h="2672092" w="3884805">
                <a:moveTo>
                  <a:pt x="0" y="0"/>
                </a:moveTo>
                <a:lnTo>
                  <a:pt x="3884805" y="0"/>
                </a:lnTo>
                <a:lnTo>
                  <a:pt x="3884805" y="2672091"/>
                </a:lnTo>
                <a:lnTo>
                  <a:pt x="0" y="267209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209089" y="6942908"/>
            <a:ext cx="3939687" cy="4816101"/>
          </a:xfrm>
          <a:custGeom>
            <a:avLst/>
            <a:gdLst/>
            <a:ahLst/>
            <a:cxnLst/>
            <a:rect r="r" b="b" t="t" l="l"/>
            <a:pathLst>
              <a:path h="4816101" w="3939687">
                <a:moveTo>
                  <a:pt x="0" y="0"/>
                </a:moveTo>
                <a:lnTo>
                  <a:pt x="3939687" y="0"/>
                </a:lnTo>
                <a:lnTo>
                  <a:pt x="3939687" y="4816100"/>
                </a:lnTo>
                <a:lnTo>
                  <a:pt x="0" y="48161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4" id="4"/>
          <p:cNvSpPr/>
          <p:nvPr/>
        </p:nvSpPr>
        <p:spPr>
          <a:xfrm flipH="false" flipV="false" rot="0">
            <a:off x="134500" y="3516822"/>
            <a:ext cx="3840000" cy="3685452"/>
          </a:xfrm>
          <a:custGeom>
            <a:avLst/>
            <a:gdLst/>
            <a:ahLst/>
            <a:cxnLst/>
            <a:rect r="r" b="b" t="t" l="l"/>
            <a:pathLst>
              <a:path h="3685452" w="3840000">
                <a:moveTo>
                  <a:pt x="0" y="0"/>
                </a:moveTo>
                <a:lnTo>
                  <a:pt x="3840000" y="0"/>
                </a:lnTo>
                <a:lnTo>
                  <a:pt x="3840000" y="3685452"/>
                </a:lnTo>
                <a:lnTo>
                  <a:pt x="0" y="3685452"/>
                </a:lnTo>
                <a:lnTo>
                  <a:pt x="0" y="0"/>
                </a:lnTo>
                <a:close/>
              </a:path>
            </a:pathLst>
          </a:custGeom>
          <a:blipFill>
            <a:blip r:embed="rId7"/>
            <a:stretch>
              <a:fillRect l="-50076" t="-8219" r="-46018" b="-6709"/>
            </a:stretch>
          </a:blipFill>
        </p:spPr>
      </p:sp>
      <p:sp>
        <p:nvSpPr>
          <p:cNvPr name="Freeform 5" id="5"/>
          <p:cNvSpPr/>
          <p:nvPr/>
        </p:nvSpPr>
        <p:spPr>
          <a:xfrm flipH="false" flipV="false" rot="-1358193">
            <a:off x="80607" y="1871379"/>
            <a:ext cx="3105152" cy="2781704"/>
          </a:xfrm>
          <a:custGeom>
            <a:avLst/>
            <a:gdLst/>
            <a:ahLst/>
            <a:cxnLst/>
            <a:rect r="r" b="b" t="t" l="l"/>
            <a:pathLst>
              <a:path h="2781704" w="3105152">
                <a:moveTo>
                  <a:pt x="0" y="0"/>
                </a:moveTo>
                <a:lnTo>
                  <a:pt x="3105152" y="0"/>
                </a:lnTo>
                <a:lnTo>
                  <a:pt x="3105152" y="2781704"/>
                </a:lnTo>
                <a:lnTo>
                  <a:pt x="0" y="2781704"/>
                </a:lnTo>
                <a:lnTo>
                  <a:pt x="0" y="0"/>
                </a:lnTo>
                <a:close/>
              </a:path>
            </a:pathLst>
          </a:custGeom>
          <a:blipFill>
            <a:blip r:embed="rId8"/>
            <a:stretch>
              <a:fillRect l="-24264" t="0" r="-34994" b="0"/>
            </a:stretch>
          </a:blipFill>
        </p:spPr>
      </p:sp>
      <p:sp>
        <p:nvSpPr>
          <p:cNvPr name="Freeform 6" id="6"/>
          <p:cNvSpPr/>
          <p:nvPr/>
        </p:nvSpPr>
        <p:spPr>
          <a:xfrm flipH="false" flipV="false" rot="0">
            <a:off x="16416250" y="4165750"/>
            <a:ext cx="200350" cy="200300"/>
          </a:xfrm>
          <a:custGeom>
            <a:avLst/>
            <a:gdLst/>
            <a:ahLst/>
            <a:cxnLst/>
            <a:rect r="r" b="b" t="t" l="l"/>
            <a:pathLst>
              <a:path h="200300" w="200350">
                <a:moveTo>
                  <a:pt x="0" y="0"/>
                </a:moveTo>
                <a:lnTo>
                  <a:pt x="200350" y="0"/>
                </a:lnTo>
                <a:lnTo>
                  <a:pt x="200350" y="200300"/>
                </a:lnTo>
                <a:lnTo>
                  <a:pt x="0" y="20030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7" id="7"/>
          <p:cNvSpPr/>
          <p:nvPr/>
        </p:nvSpPr>
        <p:spPr>
          <a:xfrm flipH="false" flipV="false" rot="0">
            <a:off x="5637600" y="1787876"/>
            <a:ext cx="200350" cy="200300"/>
          </a:xfrm>
          <a:custGeom>
            <a:avLst/>
            <a:gdLst/>
            <a:ahLst/>
            <a:cxnLst/>
            <a:rect r="r" b="b" t="t" l="l"/>
            <a:pathLst>
              <a:path h="200300" w="200350">
                <a:moveTo>
                  <a:pt x="0" y="0"/>
                </a:moveTo>
                <a:lnTo>
                  <a:pt x="200350" y="0"/>
                </a:lnTo>
                <a:lnTo>
                  <a:pt x="200350" y="200300"/>
                </a:lnTo>
                <a:lnTo>
                  <a:pt x="0" y="20030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8" id="8"/>
          <p:cNvSpPr/>
          <p:nvPr/>
        </p:nvSpPr>
        <p:spPr>
          <a:xfrm flipH="false" flipV="false" rot="0">
            <a:off x="2054500" y="6091576"/>
            <a:ext cx="200350" cy="200300"/>
          </a:xfrm>
          <a:custGeom>
            <a:avLst/>
            <a:gdLst/>
            <a:ahLst/>
            <a:cxnLst/>
            <a:rect r="r" b="b" t="t" l="l"/>
            <a:pathLst>
              <a:path h="200300" w="200350">
                <a:moveTo>
                  <a:pt x="0" y="0"/>
                </a:moveTo>
                <a:lnTo>
                  <a:pt x="200350" y="0"/>
                </a:lnTo>
                <a:lnTo>
                  <a:pt x="200350" y="200300"/>
                </a:lnTo>
                <a:lnTo>
                  <a:pt x="0" y="20030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9" id="9"/>
          <p:cNvSpPr/>
          <p:nvPr/>
        </p:nvSpPr>
        <p:spPr>
          <a:xfrm flipH="false" flipV="false" rot="0">
            <a:off x="15151250" y="8529126"/>
            <a:ext cx="200350" cy="200300"/>
          </a:xfrm>
          <a:custGeom>
            <a:avLst/>
            <a:gdLst/>
            <a:ahLst/>
            <a:cxnLst/>
            <a:rect r="r" b="b" t="t" l="l"/>
            <a:pathLst>
              <a:path h="200300" w="200350">
                <a:moveTo>
                  <a:pt x="0" y="0"/>
                </a:moveTo>
                <a:lnTo>
                  <a:pt x="200350" y="0"/>
                </a:lnTo>
                <a:lnTo>
                  <a:pt x="200350" y="200300"/>
                </a:lnTo>
                <a:lnTo>
                  <a:pt x="0" y="20030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0" id="10"/>
          <p:cNvSpPr txBox="true"/>
          <p:nvPr/>
        </p:nvSpPr>
        <p:spPr>
          <a:xfrm rot="0">
            <a:off x="3974500" y="1830876"/>
            <a:ext cx="12026454" cy="951600"/>
          </a:xfrm>
          <a:prstGeom prst="rect">
            <a:avLst/>
          </a:prstGeom>
        </p:spPr>
        <p:txBody>
          <a:bodyPr anchor="t" rtlCol="false" tIns="0" lIns="0" bIns="0" rIns="0">
            <a:spAutoFit/>
          </a:bodyPr>
          <a:lstStyle/>
          <a:p>
            <a:pPr algn="ctr">
              <a:lnSpc>
                <a:spcPts val="3822"/>
              </a:lnSpc>
            </a:pPr>
            <a:r>
              <a:rPr lang="en-US" sz="2730">
                <a:solidFill>
                  <a:srgbClr val="FFFFFF"/>
                </a:solidFill>
                <a:latin typeface="Canva Sans"/>
                <a:ea typeface="Canva Sans"/>
                <a:cs typeface="Canva Sans"/>
                <a:sym typeface="Canva Sans"/>
              </a:rPr>
              <a:t>Inicijalna očekivanja i zahtjevi su na kraju ispunjeni, te je agent sposoban da pobijedi prosječnog ljudskog igrača u igri od 10 partija. </a:t>
            </a:r>
          </a:p>
        </p:txBody>
      </p:sp>
      <p:sp>
        <p:nvSpPr>
          <p:cNvPr name="TextBox 11" id="11"/>
          <p:cNvSpPr txBox="true"/>
          <p:nvPr/>
        </p:nvSpPr>
        <p:spPr>
          <a:xfrm rot="0">
            <a:off x="3974500" y="3520574"/>
            <a:ext cx="12026454" cy="1433502"/>
          </a:xfrm>
          <a:prstGeom prst="rect">
            <a:avLst/>
          </a:prstGeom>
        </p:spPr>
        <p:txBody>
          <a:bodyPr anchor="t" rtlCol="false" tIns="0" lIns="0" bIns="0" rIns="0">
            <a:spAutoFit/>
          </a:bodyPr>
          <a:lstStyle/>
          <a:p>
            <a:pPr algn="ctr">
              <a:lnSpc>
                <a:spcPts val="3822"/>
              </a:lnSpc>
            </a:pPr>
            <a:r>
              <a:rPr lang="en-US" sz="2730">
                <a:solidFill>
                  <a:srgbClr val="FFFFFF"/>
                </a:solidFill>
                <a:latin typeface="Canva Sans"/>
                <a:ea typeface="Canva Sans"/>
                <a:cs typeface="Canva Sans"/>
                <a:sym typeface="Canva Sans"/>
              </a:rPr>
              <a:t>Postoji dosta prostora za napredak i bolje performanse se mogu postići kreiranjem nagrada koje podstiću odredjenu strategiju (ofanzivna, defanzivna). </a:t>
            </a:r>
          </a:p>
        </p:txBody>
      </p:sp>
      <p:sp>
        <p:nvSpPr>
          <p:cNvPr name="TextBox 12" id="12"/>
          <p:cNvSpPr txBox="true"/>
          <p:nvPr/>
        </p:nvSpPr>
        <p:spPr>
          <a:xfrm rot="0">
            <a:off x="3974500" y="5687501"/>
            <a:ext cx="12026454" cy="1433502"/>
          </a:xfrm>
          <a:prstGeom prst="rect">
            <a:avLst/>
          </a:prstGeom>
        </p:spPr>
        <p:txBody>
          <a:bodyPr anchor="t" rtlCol="false" tIns="0" lIns="0" bIns="0" rIns="0">
            <a:spAutoFit/>
          </a:bodyPr>
          <a:lstStyle/>
          <a:p>
            <a:pPr algn="ctr">
              <a:lnSpc>
                <a:spcPts val="3822"/>
              </a:lnSpc>
            </a:pPr>
            <a:r>
              <a:rPr lang="en-US" sz="2730">
                <a:solidFill>
                  <a:srgbClr val="FFFFFF"/>
                </a:solidFill>
                <a:latin typeface="Canva Sans"/>
                <a:ea typeface="Canva Sans"/>
                <a:cs typeface="Canva Sans"/>
                <a:sym typeface="Canva Sans"/>
              </a:rPr>
              <a:t>Zbog nedostatka procesorske moći trening je završen na 10000 epoha. Međutim, smatramo da bi daljim treniranjem agent mogao da postigne još bolje rezultate.</a:t>
            </a:r>
          </a:p>
        </p:txBody>
      </p:sp>
      <p:sp>
        <p:nvSpPr>
          <p:cNvPr name="TextBox 13" id="13"/>
          <p:cNvSpPr txBox="true"/>
          <p:nvPr/>
        </p:nvSpPr>
        <p:spPr>
          <a:xfrm rot="0">
            <a:off x="3974500" y="7650044"/>
            <a:ext cx="12026454" cy="1433502"/>
          </a:xfrm>
          <a:prstGeom prst="rect">
            <a:avLst/>
          </a:prstGeom>
        </p:spPr>
        <p:txBody>
          <a:bodyPr anchor="t" rtlCol="false" tIns="0" lIns="0" bIns="0" rIns="0">
            <a:spAutoFit/>
          </a:bodyPr>
          <a:lstStyle/>
          <a:p>
            <a:pPr algn="ctr">
              <a:lnSpc>
                <a:spcPts val="3822"/>
              </a:lnSpc>
            </a:pPr>
            <a:r>
              <a:rPr lang="en-US" sz="2730">
                <a:solidFill>
                  <a:srgbClr val="FFFFFF"/>
                </a:solidFill>
                <a:latin typeface="Canva Sans"/>
                <a:ea typeface="Canva Sans"/>
                <a:cs typeface="Canva Sans"/>
                <a:sym typeface="Canva Sans"/>
              </a:rPr>
              <a:t>Bitan zaključak koji smo izveli je taj da obična DQN mreža sa diskretnim prostorom akcija ne može da se izbori sa dinamičkim okruženjem pa smo zbog toga morali da iskoristimo MADDPG mrežu.</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27173A"/>
        </a:solidFill>
      </p:bgPr>
    </p:bg>
    <p:spTree>
      <p:nvGrpSpPr>
        <p:cNvPr id="1" name=""/>
        <p:cNvGrpSpPr/>
        <p:nvPr/>
      </p:nvGrpSpPr>
      <p:grpSpPr>
        <a:xfrm>
          <a:off x="0" y="0"/>
          <a:ext cx="0" cy="0"/>
          <a:chOff x="0" y="0"/>
          <a:chExt cx="0" cy="0"/>
        </a:xfrm>
      </p:grpSpPr>
      <p:sp>
        <p:nvSpPr>
          <p:cNvPr name="Freeform 2" id="2"/>
          <p:cNvSpPr/>
          <p:nvPr/>
        </p:nvSpPr>
        <p:spPr>
          <a:xfrm flipH="false" flipV="false" rot="0">
            <a:off x="-1924681" y="6942958"/>
            <a:ext cx="3939687" cy="4816101"/>
          </a:xfrm>
          <a:custGeom>
            <a:avLst/>
            <a:gdLst/>
            <a:ahLst/>
            <a:cxnLst/>
            <a:rect r="r" b="b" t="t" l="l"/>
            <a:pathLst>
              <a:path h="4816101" w="3939687">
                <a:moveTo>
                  <a:pt x="0" y="0"/>
                </a:moveTo>
                <a:lnTo>
                  <a:pt x="3939687" y="0"/>
                </a:lnTo>
                <a:lnTo>
                  <a:pt x="3939687" y="4816100"/>
                </a:lnTo>
                <a:lnTo>
                  <a:pt x="0" y="48161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14493604" y="-711104"/>
            <a:ext cx="3884805" cy="2672092"/>
          </a:xfrm>
          <a:custGeom>
            <a:avLst/>
            <a:gdLst/>
            <a:ahLst/>
            <a:cxnLst/>
            <a:rect r="r" b="b" t="t" l="l"/>
            <a:pathLst>
              <a:path h="2672092" w="3884805">
                <a:moveTo>
                  <a:pt x="0" y="0"/>
                </a:moveTo>
                <a:lnTo>
                  <a:pt x="3884805" y="0"/>
                </a:lnTo>
                <a:lnTo>
                  <a:pt x="3884805" y="2672091"/>
                </a:lnTo>
                <a:lnTo>
                  <a:pt x="0" y="267209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4" id="4"/>
          <p:cNvSpPr/>
          <p:nvPr/>
        </p:nvSpPr>
        <p:spPr>
          <a:xfrm flipH="false" flipV="false" rot="3189503">
            <a:off x="7286622" y="2043300"/>
            <a:ext cx="3714750" cy="3581398"/>
          </a:xfrm>
          <a:custGeom>
            <a:avLst/>
            <a:gdLst/>
            <a:ahLst/>
            <a:cxnLst/>
            <a:rect r="r" b="b" t="t" l="l"/>
            <a:pathLst>
              <a:path h="3581398" w="3714750">
                <a:moveTo>
                  <a:pt x="0" y="0"/>
                </a:moveTo>
                <a:lnTo>
                  <a:pt x="3714750" y="0"/>
                </a:lnTo>
                <a:lnTo>
                  <a:pt x="3714750" y="3581398"/>
                </a:lnTo>
                <a:lnTo>
                  <a:pt x="0" y="3581398"/>
                </a:lnTo>
                <a:lnTo>
                  <a:pt x="0" y="0"/>
                </a:lnTo>
                <a:close/>
              </a:path>
            </a:pathLst>
          </a:custGeom>
          <a:blipFill>
            <a:blip r:embed="rId7"/>
            <a:stretch>
              <a:fillRect l="-46497" t="-6378" r="-44607" b="-5120"/>
            </a:stretch>
          </a:blipFill>
        </p:spPr>
      </p:sp>
      <p:sp>
        <p:nvSpPr>
          <p:cNvPr name="Freeform 5" id="5"/>
          <p:cNvSpPr/>
          <p:nvPr/>
        </p:nvSpPr>
        <p:spPr>
          <a:xfrm flipH="false" flipV="false" rot="-1406513">
            <a:off x="1060970" y="4706674"/>
            <a:ext cx="2350466" cy="1526454"/>
          </a:xfrm>
          <a:custGeom>
            <a:avLst/>
            <a:gdLst/>
            <a:ahLst/>
            <a:cxnLst/>
            <a:rect r="r" b="b" t="t" l="l"/>
            <a:pathLst>
              <a:path h="1526454" w="2350466">
                <a:moveTo>
                  <a:pt x="0" y="0"/>
                </a:moveTo>
                <a:lnTo>
                  <a:pt x="2350466" y="0"/>
                </a:lnTo>
                <a:lnTo>
                  <a:pt x="2350466" y="1526454"/>
                </a:lnTo>
                <a:lnTo>
                  <a:pt x="0" y="1526454"/>
                </a:lnTo>
                <a:lnTo>
                  <a:pt x="0" y="0"/>
                </a:lnTo>
                <a:close/>
              </a:path>
            </a:pathLst>
          </a:custGeom>
          <a:blipFill>
            <a:blip r:embed="rId8"/>
            <a:stretch>
              <a:fillRect l="-25719" t="-9509" r="-12210" b="-9958"/>
            </a:stretch>
          </a:blipFill>
        </p:spPr>
      </p:sp>
      <p:sp>
        <p:nvSpPr>
          <p:cNvPr name="Freeform 6" id="6"/>
          <p:cNvSpPr/>
          <p:nvPr/>
        </p:nvSpPr>
        <p:spPr>
          <a:xfrm flipH="false" flipV="false" rot="0">
            <a:off x="2209616" y="2928700"/>
            <a:ext cx="7638300" cy="4950900"/>
          </a:xfrm>
          <a:custGeom>
            <a:avLst/>
            <a:gdLst/>
            <a:ahLst/>
            <a:cxnLst/>
            <a:rect r="r" b="b" t="t" l="l"/>
            <a:pathLst>
              <a:path h="4950900" w="7638300">
                <a:moveTo>
                  <a:pt x="0" y="0"/>
                </a:moveTo>
                <a:lnTo>
                  <a:pt x="7638300" y="0"/>
                </a:lnTo>
                <a:lnTo>
                  <a:pt x="7638300" y="4950900"/>
                </a:lnTo>
                <a:lnTo>
                  <a:pt x="0" y="495090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7" id="7"/>
          <p:cNvSpPr txBox="true"/>
          <p:nvPr/>
        </p:nvSpPr>
        <p:spPr>
          <a:xfrm rot="0">
            <a:off x="10512775" y="4955551"/>
            <a:ext cx="6132150" cy="1000125"/>
          </a:xfrm>
          <a:prstGeom prst="rect">
            <a:avLst/>
          </a:prstGeom>
        </p:spPr>
        <p:txBody>
          <a:bodyPr anchor="t" rtlCol="false" tIns="0" lIns="0" bIns="0" rIns="0">
            <a:spAutoFit/>
          </a:bodyPr>
          <a:lstStyle/>
          <a:p>
            <a:pPr algn="r">
              <a:lnSpc>
                <a:spcPts val="7680"/>
              </a:lnSpc>
            </a:pPr>
            <a:r>
              <a:rPr lang="en-US" sz="6400">
                <a:solidFill>
                  <a:srgbClr val="FFFFFF"/>
                </a:solidFill>
                <a:latin typeface="Arimo"/>
                <a:ea typeface="Arimo"/>
                <a:cs typeface="Arimo"/>
                <a:sym typeface="Arimo"/>
              </a:rPr>
              <a:t>Hvala na pažnji!</a:t>
            </a:r>
          </a:p>
        </p:txBody>
      </p:sp>
      <p:sp>
        <p:nvSpPr>
          <p:cNvPr name="Freeform 8" id="8"/>
          <p:cNvSpPr/>
          <p:nvPr/>
        </p:nvSpPr>
        <p:spPr>
          <a:xfrm flipH="false" flipV="false" rot="0">
            <a:off x="4019700" y="8562250"/>
            <a:ext cx="200350" cy="200300"/>
          </a:xfrm>
          <a:custGeom>
            <a:avLst/>
            <a:gdLst/>
            <a:ahLst/>
            <a:cxnLst/>
            <a:rect r="r" b="b" t="t" l="l"/>
            <a:pathLst>
              <a:path h="200300" w="200350">
                <a:moveTo>
                  <a:pt x="0" y="0"/>
                </a:moveTo>
                <a:lnTo>
                  <a:pt x="200350" y="0"/>
                </a:lnTo>
                <a:lnTo>
                  <a:pt x="200350" y="200300"/>
                </a:lnTo>
                <a:lnTo>
                  <a:pt x="0" y="20030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9" id="9"/>
          <p:cNvSpPr/>
          <p:nvPr/>
        </p:nvSpPr>
        <p:spPr>
          <a:xfrm flipH="false" flipV="false" rot="0">
            <a:off x="10412600" y="2033450"/>
            <a:ext cx="200350" cy="200300"/>
          </a:xfrm>
          <a:custGeom>
            <a:avLst/>
            <a:gdLst/>
            <a:ahLst/>
            <a:cxnLst/>
            <a:rect r="r" b="b" t="t" l="l"/>
            <a:pathLst>
              <a:path h="200300" w="200350">
                <a:moveTo>
                  <a:pt x="0" y="0"/>
                </a:moveTo>
                <a:lnTo>
                  <a:pt x="200350" y="0"/>
                </a:lnTo>
                <a:lnTo>
                  <a:pt x="200350" y="200300"/>
                </a:lnTo>
                <a:lnTo>
                  <a:pt x="0" y="20030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0" id="10"/>
          <p:cNvSpPr/>
          <p:nvPr/>
        </p:nvSpPr>
        <p:spPr>
          <a:xfrm flipH="false" flipV="false" rot="0">
            <a:off x="16093950" y="8069600"/>
            <a:ext cx="200350" cy="200300"/>
          </a:xfrm>
          <a:custGeom>
            <a:avLst/>
            <a:gdLst/>
            <a:ahLst/>
            <a:cxnLst/>
            <a:rect r="r" b="b" t="t" l="l"/>
            <a:pathLst>
              <a:path h="200300" w="200350">
                <a:moveTo>
                  <a:pt x="0" y="0"/>
                </a:moveTo>
                <a:lnTo>
                  <a:pt x="200350" y="0"/>
                </a:lnTo>
                <a:lnTo>
                  <a:pt x="200350" y="200300"/>
                </a:lnTo>
                <a:lnTo>
                  <a:pt x="0" y="20030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1" id="11"/>
          <p:cNvSpPr/>
          <p:nvPr/>
        </p:nvSpPr>
        <p:spPr>
          <a:xfrm flipH="false" flipV="false" rot="-8866461">
            <a:off x="13529874" y="757986"/>
            <a:ext cx="3071144" cy="2751226"/>
          </a:xfrm>
          <a:custGeom>
            <a:avLst/>
            <a:gdLst/>
            <a:ahLst/>
            <a:cxnLst/>
            <a:rect r="r" b="b" t="t" l="l"/>
            <a:pathLst>
              <a:path h="2751226" w="3071144">
                <a:moveTo>
                  <a:pt x="0" y="0"/>
                </a:moveTo>
                <a:lnTo>
                  <a:pt x="3071144" y="0"/>
                </a:lnTo>
                <a:lnTo>
                  <a:pt x="3071144" y="2751226"/>
                </a:lnTo>
                <a:lnTo>
                  <a:pt x="0" y="2751226"/>
                </a:lnTo>
                <a:lnTo>
                  <a:pt x="0" y="0"/>
                </a:lnTo>
                <a:close/>
              </a:path>
            </a:pathLst>
          </a:custGeom>
          <a:blipFill>
            <a:blip r:embed="rId13"/>
            <a:stretch>
              <a:fillRect l="-24264" t="0" r="-34994" b="0"/>
            </a:stretch>
          </a:blipFill>
        </p:spPr>
      </p:sp>
      <p:sp>
        <p:nvSpPr>
          <p:cNvPr name="Freeform 12" id="12"/>
          <p:cNvSpPr/>
          <p:nvPr/>
        </p:nvSpPr>
        <p:spPr>
          <a:xfrm flipH="false" flipV="false" rot="-8788535">
            <a:off x="9056452" y="7090874"/>
            <a:ext cx="1834438" cy="1733242"/>
          </a:xfrm>
          <a:custGeom>
            <a:avLst/>
            <a:gdLst/>
            <a:ahLst/>
            <a:cxnLst/>
            <a:rect r="r" b="b" t="t" l="l"/>
            <a:pathLst>
              <a:path h="1733242" w="1834438">
                <a:moveTo>
                  <a:pt x="0" y="0"/>
                </a:moveTo>
                <a:lnTo>
                  <a:pt x="1834438" y="0"/>
                </a:lnTo>
                <a:lnTo>
                  <a:pt x="1834438" y="1733242"/>
                </a:lnTo>
                <a:lnTo>
                  <a:pt x="0" y="1733242"/>
                </a:lnTo>
                <a:lnTo>
                  <a:pt x="0" y="0"/>
                </a:lnTo>
                <a:close/>
              </a:path>
            </a:pathLst>
          </a:custGeom>
          <a:blipFill>
            <a:blip r:embed="rId14"/>
            <a:stretch>
              <a:fillRect l="-36968" t="0" r="-31002" b="0"/>
            </a:stretch>
          </a:blipFill>
        </p:spPr>
      </p:sp>
      <p:sp>
        <p:nvSpPr>
          <p:cNvPr name="Freeform 13" id="13"/>
          <p:cNvSpPr/>
          <p:nvPr/>
        </p:nvSpPr>
        <p:spPr>
          <a:xfrm flipH="false" flipV="false" rot="0">
            <a:off x="4119875" y="3532597"/>
            <a:ext cx="3497246" cy="3497246"/>
          </a:xfrm>
          <a:custGeom>
            <a:avLst/>
            <a:gdLst/>
            <a:ahLst/>
            <a:cxnLst/>
            <a:rect r="r" b="b" t="t" l="l"/>
            <a:pathLst>
              <a:path h="3497246" w="3497246">
                <a:moveTo>
                  <a:pt x="0" y="0"/>
                </a:moveTo>
                <a:lnTo>
                  <a:pt x="3497246" y="0"/>
                </a:lnTo>
                <a:lnTo>
                  <a:pt x="3497246" y="3497246"/>
                </a:lnTo>
                <a:lnTo>
                  <a:pt x="0" y="3497246"/>
                </a:lnTo>
                <a:lnTo>
                  <a:pt x="0" y="0"/>
                </a:lnTo>
                <a:close/>
              </a:path>
            </a:pathLst>
          </a:custGeom>
          <a:blipFill>
            <a:blip r:embed="rId15"/>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27173A"/>
        </a:solidFill>
      </p:bgPr>
    </p:bg>
    <p:spTree>
      <p:nvGrpSpPr>
        <p:cNvPr id="1" name=""/>
        <p:cNvGrpSpPr/>
        <p:nvPr/>
      </p:nvGrpSpPr>
      <p:grpSpPr>
        <a:xfrm>
          <a:off x="0" y="0"/>
          <a:ext cx="0" cy="0"/>
          <a:chOff x="0" y="0"/>
          <a:chExt cx="0" cy="0"/>
        </a:xfrm>
      </p:grpSpPr>
      <p:sp>
        <p:nvSpPr>
          <p:cNvPr name="Freeform 2" id="2"/>
          <p:cNvSpPr/>
          <p:nvPr/>
        </p:nvSpPr>
        <p:spPr>
          <a:xfrm flipH="false" flipV="false" rot="0">
            <a:off x="-7554193" y="-1965796"/>
            <a:ext cx="10088672" cy="8242772"/>
          </a:xfrm>
          <a:custGeom>
            <a:avLst/>
            <a:gdLst/>
            <a:ahLst/>
            <a:cxnLst/>
            <a:rect r="r" b="b" t="t" l="l"/>
            <a:pathLst>
              <a:path h="8242772" w="10088672">
                <a:moveTo>
                  <a:pt x="0" y="0"/>
                </a:moveTo>
                <a:lnTo>
                  <a:pt x="10088672" y="0"/>
                </a:lnTo>
                <a:lnTo>
                  <a:pt x="10088672" y="8242771"/>
                </a:lnTo>
                <a:lnTo>
                  <a:pt x="0" y="824277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3" id="3"/>
          <p:cNvSpPr txBox="true"/>
          <p:nvPr/>
        </p:nvSpPr>
        <p:spPr>
          <a:xfrm rot="0">
            <a:off x="1531425" y="1141850"/>
            <a:ext cx="15225150" cy="942975"/>
          </a:xfrm>
          <a:prstGeom prst="rect">
            <a:avLst/>
          </a:prstGeom>
        </p:spPr>
        <p:txBody>
          <a:bodyPr anchor="t" rtlCol="false" tIns="0" lIns="0" bIns="0" rIns="0">
            <a:spAutoFit/>
          </a:bodyPr>
          <a:lstStyle/>
          <a:p>
            <a:pPr algn="ctr">
              <a:lnSpc>
                <a:spcPts val="7200"/>
              </a:lnSpc>
            </a:pPr>
            <a:r>
              <a:rPr lang="en-US" sz="6000">
                <a:solidFill>
                  <a:srgbClr val="FFFFFF"/>
                </a:solidFill>
                <a:latin typeface="Arimo"/>
                <a:ea typeface="Arimo"/>
                <a:cs typeface="Arimo"/>
                <a:sym typeface="Arimo"/>
              </a:rPr>
              <a:t>Sadrzaj</a:t>
            </a:r>
          </a:p>
        </p:txBody>
      </p:sp>
      <p:sp>
        <p:nvSpPr>
          <p:cNvPr name="TextBox 4" id="4"/>
          <p:cNvSpPr txBox="true"/>
          <p:nvPr/>
        </p:nvSpPr>
        <p:spPr>
          <a:xfrm rot="0">
            <a:off x="1872575" y="3104750"/>
            <a:ext cx="1770750" cy="814725"/>
          </a:xfrm>
          <a:prstGeom prst="rect">
            <a:avLst/>
          </a:prstGeom>
        </p:spPr>
        <p:txBody>
          <a:bodyPr anchor="t" rtlCol="false" tIns="0" lIns="0" bIns="0" rIns="0">
            <a:spAutoFit/>
          </a:bodyPr>
          <a:lstStyle/>
          <a:p>
            <a:pPr algn="ctr">
              <a:lnSpc>
                <a:spcPts val="7200"/>
              </a:lnSpc>
            </a:pPr>
            <a:r>
              <a:rPr lang="en-US" sz="6000">
                <a:solidFill>
                  <a:srgbClr val="FFFFFF"/>
                </a:solidFill>
                <a:latin typeface="Arimo"/>
                <a:ea typeface="Arimo"/>
                <a:cs typeface="Arimo"/>
                <a:sym typeface="Arimo"/>
              </a:rPr>
              <a:t>01</a:t>
            </a:r>
          </a:p>
        </p:txBody>
      </p:sp>
      <p:sp>
        <p:nvSpPr>
          <p:cNvPr name="TextBox 5" id="5"/>
          <p:cNvSpPr txBox="true"/>
          <p:nvPr/>
        </p:nvSpPr>
        <p:spPr>
          <a:xfrm rot="0">
            <a:off x="4000713" y="3188262"/>
            <a:ext cx="7302750" cy="657225"/>
          </a:xfrm>
          <a:prstGeom prst="rect">
            <a:avLst/>
          </a:prstGeom>
        </p:spPr>
        <p:txBody>
          <a:bodyPr anchor="t" rtlCol="false" tIns="0" lIns="0" bIns="0" rIns="0">
            <a:spAutoFit/>
          </a:bodyPr>
          <a:lstStyle/>
          <a:p>
            <a:pPr algn="l">
              <a:lnSpc>
                <a:spcPts val="5040"/>
              </a:lnSpc>
            </a:pPr>
            <a:r>
              <a:rPr lang="en-US" sz="4200">
                <a:solidFill>
                  <a:srgbClr val="FFFFFF"/>
                </a:solidFill>
                <a:latin typeface="Arimo"/>
                <a:ea typeface="Arimo"/>
                <a:cs typeface="Arimo"/>
                <a:sym typeface="Arimo"/>
              </a:rPr>
              <a:t>O problemu</a:t>
            </a:r>
          </a:p>
        </p:txBody>
      </p:sp>
      <p:sp>
        <p:nvSpPr>
          <p:cNvPr name="TextBox 6" id="6"/>
          <p:cNvSpPr txBox="true"/>
          <p:nvPr/>
        </p:nvSpPr>
        <p:spPr>
          <a:xfrm rot="0">
            <a:off x="1872575" y="4370920"/>
            <a:ext cx="1770750" cy="814725"/>
          </a:xfrm>
          <a:prstGeom prst="rect">
            <a:avLst/>
          </a:prstGeom>
        </p:spPr>
        <p:txBody>
          <a:bodyPr anchor="t" rtlCol="false" tIns="0" lIns="0" bIns="0" rIns="0">
            <a:spAutoFit/>
          </a:bodyPr>
          <a:lstStyle/>
          <a:p>
            <a:pPr algn="ctr">
              <a:lnSpc>
                <a:spcPts val="7200"/>
              </a:lnSpc>
            </a:pPr>
            <a:r>
              <a:rPr lang="en-US" sz="6000">
                <a:solidFill>
                  <a:srgbClr val="FFFFFF"/>
                </a:solidFill>
                <a:latin typeface="Arimo"/>
                <a:ea typeface="Arimo"/>
                <a:cs typeface="Arimo"/>
                <a:sym typeface="Arimo"/>
              </a:rPr>
              <a:t>02</a:t>
            </a:r>
          </a:p>
        </p:txBody>
      </p:sp>
      <p:sp>
        <p:nvSpPr>
          <p:cNvPr name="TextBox 7" id="7"/>
          <p:cNvSpPr txBox="true"/>
          <p:nvPr/>
        </p:nvSpPr>
        <p:spPr>
          <a:xfrm rot="0">
            <a:off x="4000713" y="4454432"/>
            <a:ext cx="7302750" cy="657225"/>
          </a:xfrm>
          <a:prstGeom prst="rect">
            <a:avLst/>
          </a:prstGeom>
        </p:spPr>
        <p:txBody>
          <a:bodyPr anchor="t" rtlCol="false" tIns="0" lIns="0" bIns="0" rIns="0">
            <a:spAutoFit/>
          </a:bodyPr>
          <a:lstStyle/>
          <a:p>
            <a:pPr algn="l">
              <a:lnSpc>
                <a:spcPts val="5040"/>
              </a:lnSpc>
            </a:pPr>
            <a:r>
              <a:rPr lang="en-US" sz="4200">
                <a:solidFill>
                  <a:srgbClr val="FFFFFF"/>
                </a:solidFill>
                <a:latin typeface="Arimo"/>
                <a:ea typeface="Arimo"/>
                <a:cs typeface="Arimo"/>
                <a:sym typeface="Arimo"/>
              </a:rPr>
              <a:t>Arhitektura rješenja</a:t>
            </a:r>
          </a:p>
        </p:txBody>
      </p:sp>
      <p:sp>
        <p:nvSpPr>
          <p:cNvPr name="TextBox 8" id="8"/>
          <p:cNvSpPr txBox="true"/>
          <p:nvPr/>
        </p:nvSpPr>
        <p:spPr>
          <a:xfrm rot="0">
            <a:off x="1872575" y="5637090"/>
            <a:ext cx="1770750" cy="814725"/>
          </a:xfrm>
          <a:prstGeom prst="rect">
            <a:avLst/>
          </a:prstGeom>
        </p:spPr>
        <p:txBody>
          <a:bodyPr anchor="t" rtlCol="false" tIns="0" lIns="0" bIns="0" rIns="0">
            <a:spAutoFit/>
          </a:bodyPr>
          <a:lstStyle/>
          <a:p>
            <a:pPr algn="ctr">
              <a:lnSpc>
                <a:spcPts val="7200"/>
              </a:lnSpc>
            </a:pPr>
            <a:r>
              <a:rPr lang="en-US" sz="6000">
                <a:solidFill>
                  <a:srgbClr val="FFFFFF"/>
                </a:solidFill>
                <a:latin typeface="Arimo"/>
                <a:ea typeface="Arimo"/>
                <a:cs typeface="Arimo"/>
                <a:sym typeface="Arimo"/>
              </a:rPr>
              <a:t>03</a:t>
            </a:r>
          </a:p>
        </p:txBody>
      </p:sp>
      <p:sp>
        <p:nvSpPr>
          <p:cNvPr name="TextBox 9" id="9"/>
          <p:cNvSpPr txBox="true"/>
          <p:nvPr/>
        </p:nvSpPr>
        <p:spPr>
          <a:xfrm rot="0">
            <a:off x="4000713" y="5720602"/>
            <a:ext cx="7302750" cy="657225"/>
          </a:xfrm>
          <a:prstGeom prst="rect">
            <a:avLst/>
          </a:prstGeom>
        </p:spPr>
        <p:txBody>
          <a:bodyPr anchor="t" rtlCol="false" tIns="0" lIns="0" bIns="0" rIns="0">
            <a:spAutoFit/>
          </a:bodyPr>
          <a:lstStyle/>
          <a:p>
            <a:pPr algn="l">
              <a:lnSpc>
                <a:spcPts val="5040"/>
              </a:lnSpc>
            </a:pPr>
            <a:r>
              <a:rPr lang="en-US" sz="4200">
                <a:solidFill>
                  <a:srgbClr val="FFFFFF"/>
                </a:solidFill>
                <a:latin typeface="Arimo"/>
                <a:ea typeface="Arimo"/>
                <a:cs typeface="Arimo"/>
                <a:sym typeface="Arimo"/>
              </a:rPr>
              <a:t>Treniranje agenta</a:t>
            </a:r>
          </a:p>
        </p:txBody>
      </p:sp>
      <p:sp>
        <p:nvSpPr>
          <p:cNvPr name="TextBox 10" id="10"/>
          <p:cNvSpPr txBox="true"/>
          <p:nvPr/>
        </p:nvSpPr>
        <p:spPr>
          <a:xfrm rot="0">
            <a:off x="1872575" y="6903260"/>
            <a:ext cx="1770750" cy="814725"/>
          </a:xfrm>
          <a:prstGeom prst="rect">
            <a:avLst/>
          </a:prstGeom>
        </p:spPr>
        <p:txBody>
          <a:bodyPr anchor="t" rtlCol="false" tIns="0" lIns="0" bIns="0" rIns="0">
            <a:spAutoFit/>
          </a:bodyPr>
          <a:lstStyle/>
          <a:p>
            <a:pPr algn="ctr">
              <a:lnSpc>
                <a:spcPts val="7200"/>
              </a:lnSpc>
            </a:pPr>
            <a:r>
              <a:rPr lang="en-US" sz="6000">
                <a:solidFill>
                  <a:srgbClr val="FFFFFF"/>
                </a:solidFill>
                <a:latin typeface="Arimo"/>
                <a:ea typeface="Arimo"/>
                <a:cs typeface="Arimo"/>
                <a:sym typeface="Arimo"/>
              </a:rPr>
              <a:t>04</a:t>
            </a:r>
          </a:p>
        </p:txBody>
      </p:sp>
      <p:sp>
        <p:nvSpPr>
          <p:cNvPr name="TextBox 11" id="11"/>
          <p:cNvSpPr txBox="true"/>
          <p:nvPr/>
        </p:nvSpPr>
        <p:spPr>
          <a:xfrm rot="0">
            <a:off x="4000713" y="6986772"/>
            <a:ext cx="7302750" cy="657225"/>
          </a:xfrm>
          <a:prstGeom prst="rect">
            <a:avLst/>
          </a:prstGeom>
        </p:spPr>
        <p:txBody>
          <a:bodyPr anchor="t" rtlCol="false" tIns="0" lIns="0" bIns="0" rIns="0">
            <a:spAutoFit/>
          </a:bodyPr>
          <a:lstStyle/>
          <a:p>
            <a:pPr algn="l">
              <a:lnSpc>
                <a:spcPts val="5040"/>
              </a:lnSpc>
            </a:pPr>
            <a:r>
              <a:rPr lang="en-US" sz="4200">
                <a:solidFill>
                  <a:srgbClr val="FFFFFF"/>
                </a:solidFill>
                <a:latin typeface="Arimo"/>
                <a:ea typeface="Arimo"/>
                <a:cs typeface="Arimo"/>
                <a:sym typeface="Arimo"/>
              </a:rPr>
              <a:t>Rezultati</a:t>
            </a:r>
          </a:p>
        </p:txBody>
      </p:sp>
      <p:sp>
        <p:nvSpPr>
          <p:cNvPr name="TextBox 12" id="12"/>
          <p:cNvSpPr txBox="true"/>
          <p:nvPr/>
        </p:nvSpPr>
        <p:spPr>
          <a:xfrm rot="0">
            <a:off x="1872575" y="8169430"/>
            <a:ext cx="1770750" cy="814725"/>
          </a:xfrm>
          <a:prstGeom prst="rect">
            <a:avLst/>
          </a:prstGeom>
        </p:spPr>
        <p:txBody>
          <a:bodyPr anchor="t" rtlCol="false" tIns="0" lIns="0" bIns="0" rIns="0">
            <a:spAutoFit/>
          </a:bodyPr>
          <a:lstStyle/>
          <a:p>
            <a:pPr algn="ctr">
              <a:lnSpc>
                <a:spcPts val="7200"/>
              </a:lnSpc>
            </a:pPr>
            <a:r>
              <a:rPr lang="en-US" sz="6000">
                <a:solidFill>
                  <a:srgbClr val="FFFFFF"/>
                </a:solidFill>
                <a:latin typeface="Arimo"/>
                <a:ea typeface="Arimo"/>
                <a:cs typeface="Arimo"/>
                <a:sym typeface="Arimo"/>
              </a:rPr>
              <a:t>05</a:t>
            </a:r>
          </a:p>
        </p:txBody>
      </p:sp>
      <p:sp>
        <p:nvSpPr>
          <p:cNvPr name="TextBox 13" id="13"/>
          <p:cNvSpPr txBox="true"/>
          <p:nvPr/>
        </p:nvSpPr>
        <p:spPr>
          <a:xfrm rot="0">
            <a:off x="4000713" y="8252942"/>
            <a:ext cx="7302750" cy="657225"/>
          </a:xfrm>
          <a:prstGeom prst="rect">
            <a:avLst/>
          </a:prstGeom>
        </p:spPr>
        <p:txBody>
          <a:bodyPr anchor="t" rtlCol="false" tIns="0" lIns="0" bIns="0" rIns="0">
            <a:spAutoFit/>
          </a:bodyPr>
          <a:lstStyle/>
          <a:p>
            <a:pPr algn="l">
              <a:lnSpc>
                <a:spcPts val="5040"/>
              </a:lnSpc>
            </a:pPr>
            <a:r>
              <a:rPr lang="en-US" sz="4200">
                <a:solidFill>
                  <a:srgbClr val="FFFFFF"/>
                </a:solidFill>
                <a:latin typeface="Arimo"/>
                <a:ea typeface="Arimo"/>
                <a:cs typeface="Arimo"/>
                <a:sym typeface="Arimo"/>
              </a:rPr>
              <a:t>Zaključak</a:t>
            </a:r>
          </a:p>
        </p:txBody>
      </p:sp>
      <p:sp>
        <p:nvSpPr>
          <p:cNvPr name="Freeform 14" id="14"/>
          <p:cNvSpPr/>
          <p:nvPr/>
        </p:nvSpPr>
        <p:spPr>
          <a:xfrm flipH="false" flipV="false" rot="0">
            <a:off x="14835100" y="2025500"/>
            <a:ext cx="200350" cy="200300"/>
          </a:xfrm>
          <a:custGeom>
            <a:avLst/>
            <a:gdLst/>
            <a:ahLst/>
            <a:cxnLst/>
            <a:rect r="r" b="b" t="t" l="l"/>
            <a:pathLst>
              <a:path h="200300" w="200350">
                <a:moveTo>
                  <a:pt x="0" y="0"/>
                </a:moveTo>
                <a:lnTo>
                  <a:pt x="200350" y="0"/>
                </a:lnTo>
                <a:lnTo>
                  <a:pt x="200350" y="200300"/>
                </a:lnTo>
                <a:lnTo>
                  <a:pt x="0" y="2003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5" id="15"/>
          <p:cNvSpPr/>
          <p:nvPr/>
        </p:nvSpPr>
        <p:spPr>
          <a:xfrm flipH="false" flipV="false" rot="0">
            <a:off x="2916250" y="1188400"/>
            <a:ext cx="200350" cy="200300"/>
          </a:xfrm>
          <a:custGeom>
            <a:avLst/>
            <a:gdLst/>
            <a:ahLst/>
            <a:cxnLst/>
            <a:rect r="r" b="b" t="t" l="l"/>
            <a:pathLst>
              <a:path h="200300" w="200350">
                <a:moveTo>
                  <a:pt x="0" y="0"/>
                </a:moveTo>
                <a:lnTo>
                  <a:pt x="200350" y="0"/>
                </a:lnTo>
                <a:lnTo>
                  <a:pt x="200350" y="200300"/>
                </a:lnTo>
                <a:lnTo>
                  <a:pt x="0" y="2003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6" id="16"/>
          <p:cNvSpPr/>
          <p:nvPr/>
        </p:nvSpPr>
        <p:spPr>
          <a:xfrm flipH="false" flipV="false" rot="-9296825">
            <a:off x="14522746" y="218424"/>
            <a:ext cx="3295656" cy="2140300"/>
          </a:xfrm>
          <a:custGeom>
            <a:avLst/>
            <a:gdLst/>
            <a:ahLst/>
            <a:cxnLst/>
            <a:rect r="r" b="b" t="t" l="l"/>
            <a:pathLst>
              <a:path h="2140300" w="3295656">
                <a:moveTo>
                  <a:pt x="0" y="0"/>
                </a:moveTo>
                <a:lnTo>
                  <a:pt x="3295656" y="0"/>
                </a:lnTo>
                <a:lnTo>
                  <a:pt x="3295656" y="2140300"/>
                </a:lnTo>
                <a:lnTo>
                  <a:pt x="0" y="2140300"/>
                </a:lnTo>
                <a:lnTo>
                  <a:pt x="0" y="0"/>
                </a:lnTo>
                <a:close/>
              </a:path>
            </a:pathLst>
          </a:custGeom>
          <a:blipFill>
            <a:blip r:embed="rId7"/>
            <a:stretch>
              <a:fillRect l="-25720" t="-9509" r="-12211" b="-9958"/>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27173A"/>
        </a:solidFill>
      </p:bgPr>
    </p:bg>
    <p:spTree>
      <p:nvGrpSpPr>
        <p:cNvPr id="1" name=""/>
        <p:cNvGrpSpPr/>
        <p:nvPr/>
      </p:nvGrpSpPr>
      <p:grpSpPr>
        <a:xfrm>
          <a:off x="0" y="0"/>
          <a:ext cx="0" cy="0"/>
          <a:chOff x="0" y="0"/>
          <a:chExt cx="0" cy="0"/>
        </a:xfrm>
      </p:grpSpPr>
      <p:sp>
        <p:nvSpPr>
          <p:cNvPr name="Freeform 2" id="2"/>
          <p:cNvSpPr/>
          <p:nvPr/>
        </p:nvSpPr>
        <p:spPr>
          <a:xfrm flipH="false" flipV="false" rot="0">
            <a:off x="10343307" y="5541480"/>
            <a:ext cx="10088672" cy="8242772"/>
          </a:xfrm>
          <a:custGeom>
            <a:avLst/>
            <a:gdLst/>
            <a:ahLst/>
            <a:cxnLst/>
            <a:rect r="r" b="b" t="t" l="l"/>
            <a:pathLst>
              <a:path h="8242772" w="10088672">
                <a:moveTo>
                  <a:pt x="0" y="0"/>
                </a:moveTo>
                <a:lnTo>
                  <a:pt x="10088672" y="0"/>
                </a:lnTo>
                <a:lnTo>
                  <a:pt x="10088672" y="8242771"/>
                </a:lnTo>
                <a:lnTo>
                  <a:pt x="0" y="824277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5895107" y="-5423646"/>
            <a:ext cx="10088672" cy="8242772"/>
          </a:xfrm>
          <a:custGeom>
            <a:avLst/>
            <a:gdLst/>
            <a:ahLst/>
            <a:cxnLst/>
            <a:rect r="r" b="b" t="t" l="l"/>
            <a:pathLst>
              <a:path h="8242772" w="10088672">
                <a:moveTo>
                  <a:pt x="0" y="0"/>
                </a:moveTo>
                <a:lnTo>
                  <a:pt x="10088672" y="0"/>
                </a:lnTo>
                <a:lnTo>
                  <a:pt x="10088672" y="8242771"/>
                </a:lnTo>
                <a:lnTo>
                  <a:pt x="0" y="824277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1531425" y="3036300"/>
            <a:ext cx="2580750" cy="1548375"/>
          </a:xfrm>
          <a:prstGeom prst="rect">
            <a:avLst/>
          </a:prstGeom>
        </p:spPr>
        <p:txBody>
          <a:bodyPr anchor="t" rtlCol="false" tIns="0" lIns="0" bIns="0" rIns="0">
            <a:spAutoFit/>
          </a:bodyPr>
          <a:lstStyle/>
          <a:p>
            <a:pPr algn="l">
              <a:lnSpc>
                <a:spcPts val="17280"/>
              </a:lnSpc>
            </a:pPr>
            <a:r>
              <a:rPr lang="en-US" sz="14400">
                <a:solidFill>
                  <a:srgbClr val="FFFFFF"/>
                </a:solidFill>
                <a:latin typeface="Arimo"/>
                <a:ea typeface="Arimo"/>
                <a:cs typeface="Arimo"/>
                <a:sym typeface="Arimo"/>
              </a:rPr>
              <a:t>01</a:t>
            </a:r>
          </a:p>
        </p:txBody>
      </p:sp>
      <p:sp>
        <p:nvSpPr>
          <p:cNvPr name="Freeform 5" id="5"/>
          <p:cNvSpPr/>
          <p:nvPr/>
        </p:nvSpPr>
        <p:spPr>
          <a:xfrm flipH="false" flipV="false" rot="2268302">
            <a:off x="14080274" y="5438774"/>
            <a:ext cx="3714748" cy="3581398"/>
          </a:xfrm>
          <a:custGeom>
            <a:avLst/>
            <a:gdLst/>
            <a:ahLst/>
            <a:cxnLst/>
            <a:rect r="r" b="b" t="t" l="l"/>
            <a:pathLst>
              <a:path h="3581398" w="3714748">
                <a:moveTo>
                  <a:pt x="0" y="0"/>
                </a:moveTo>
                <a:lnTo>
                  <a:pt x="3714748" y="0"/>
                </a:lnTo>
                <a:lnTo>
                  <a:pt x="3714748" y="3581398"/>
                </a:lnTo>
                <a:lnTo>
                  <a:pt x="0" y="3581398"/>
                </a:lnTo>
                <a:lnTo>
                  <a:pt x="0" y="0"/>
                </a:lnTo>
                <a:close/>
              </a:path>
            </a:pathLst>
          </a:custGeom>
          <a:blipFill>
            <a:blip r:embed="rId5"/>
            <a:stretch>
              <a:fillRect l="-46497" t="-6378" r="-44607" b="-5120"/>
            </a:stretch>
          </a:blipFill>
        </p:spPr>
      </p:sp>
      <p:sp>
        <p:nvSpPr>
          <p:cNvPr name="Freeform 6" id="6"/>
          <p:cNvSpPr/>
          <p:nvPr/>
        </p:nvSpPr>
        <p:spPr>
          <a:xfrm flipH="false" flipV="false" rot="-1406513">
            <a:off x="12894170" y="7303900"/>
            <a:ext cx="2350466" cy="1526454"/>
          </a:xfrm>
          <a:custGeom>
            <a:avLst/>
            <a:gdLst/>
            <a:ahLst/>
            <a:cxnLst/>
            <a:rect r="r" b="b" t="t" l="l"/>
            <a:pathLst>
              <a:path h="1526454" w="2350466">
                <a:moveTo>
                  <a:pt x="0" y="0"/>
                </a:moveTo>
                <a:lnTo>
                  <a:pt x="2350466" y="0"/>
                </a:lnTo>
                <a:lnTo>
                  <a:pt x="2350466" y="1526454"/>
                </a:lnTo>
                <a:lnTo>
                  <a:pt x="0" y="1526454"/>
                </a:lnTo>
                <a:lnTo>
                  <a:pt x="0" y="0"/>
                </a:lnTo>
                <a:close/>
              </a:path>
            </a:pathLst>
          </a:custGeom>
          <a:blipFill>
            <a:blip r:embed="rId6"/>
            <a:stretch>
              <a:fillRect l="-25719" t="-9509" r="-12210" b="-9958"/>
            </a:stretch>
          </a:blipFill>
        </p:spPr>
      </p:sp>
      <p:sp>
        <p:nvSpPr>
          <p:cNvPr name="Freeform 7" id="7"/>
          <p:cNvSpPr/>
          <p:nvPr/>
        </p:nvSpPr>
        <p:spPr>
          <a:xfrm flipH="false" flipV="false" rot="0">
            <a:off x="12070498" y="503650"/>
            <a:ext cx="3840000" cy="3685452"/>
          </a:xfrm>
          <a:custGeom>
            <a:avLst/>
            <a:gdLst/>
            <a:ahLst/>
            <a:cxnLst/>
            <a:rect r="r" b="b" t="t" l="l"/>
            <a:pathLst>
              <a:path h="3685452" w="3840000">
                <a:moveTo>
                  <a:pt x="0" y="0"/>
                </a:moveTo>
                <a:lnTo>
                  <a:pt x="3840000" y="0"/>
                </a:lnTo>
                <a:lnTo>
                  <a:pt x="3840000" y="3685452"/>
                </a:lnTo>
                <a:lnTo>
                  <a:pt x="0" y="3685452"/>
                </a:lnTo>
                <a:lnTo>
                  <a:pt x="0" y="0"/>
                </a:lnTo>
                <a:close/>
              </a:path>
            </a:pathLst>
          </a:custGeom>
          <a:blipFill>
            <a:blip r:embed="rId7"/>
            <a:stretch>
              <a:fillRect l="-50076" t="-8219" r="-46018" b="-6709"/>
            </a:stretch>
          </a:blipFill>
        </p:spPr>
      </p:sp>
      <p:sp>
        <p:nvSpPr>
          <p:cNvPr name="Freeform 8" id="8"/>
          <p:cNvSpPr/>
          <p:nvPr/>
        </p:nvSpPr>
        <p:spPr>
          <a:xfrm flipH="false" flipV="false" rot="1220421">
            <a:off x="9880698" y="1107918"/>
            <a:ext cx="3105150" cy="2781702"/>
          </a:xfrm>
          <a:custGeom>
            <a:avLst/>
            <a:gdLst/>
            <a:ahLst/>
            <a:cxnLst/>
            <a:rect r="r" b="b" t="t" l="l"/>
            <a:pathLst>
              <a:path h="2781702" w="3105150">
                <a:moveTo>
                  <a:pt x="0" y="0"/>
                </a:moveTo>
                <a:lnTo>
                  <a:pt x="3105150" y="0"/>
                </a:lnTo>
                <a:lnTo>
                  <a:pt x="3105150" y="2781702"/>
                </a:lnTo>
                <a:lnTo>
                  <a:pt x="0" y="2781702"/>
                </a:lnTo>
                <a:lnTo>
                  <a:pt x="0" y="0"/>
                </a:lnTo>
                <a:close/>
              </a:path>
            </a:pathLst>
          </a:custGeom>
          <a:blipFill>
            <a:blip r:embed="rId8"/>
            <a:stretch>
              <a:fillRect l="-24264" t="0" r="-34994" b="0"/>
            </a:stretch>
          </a:blipFill>
        </p:spPr>
      </p:sp>
      <p:sp>
        <p:nvSpPr>
          <p:cNvPr name="TextBox 9" id="9"/>
          <p:cNvSpPr txBox="true"/>
          <p:nvPr/>
        </p:nvSpPr>
        <p:spPr>
          <a:xfrm rot="0">
            <a:off x="1389748" y="5329857"/>
            <a:ext cx="14520750" cy="2238375"/>
          </a:xfrm>
          <a:prstGeom prst="rect">
            <a:avLst/>
          </a:prstGeom>
        </p:spPr>
        <p:txBody>
          <a:bodyPr anchor="t" rtlCol="false" tIns="0" lIns="0" bIns="0" rIns="0">
            <a:spAutoFit/>
          </a:bodyPr>
          <a:lstStyle/>
          <a:p>
            <a:pPr algn="l">
              <a:lnSpc>
                <a:spcPts val="17280"/>
              </a:lnSpc>
            </a:pPr>
            <a:r>
              <a:rPr lang="en-US" sz="14400">
                <a:solidFill>
                  <a:srgbClr val="FFFFFF"/>
                </a:solidFill>
                <a:latin typeface="Arimo"/>
                <a:ea typeface="Arimo"/>
                <a:cs typeface="Arimo"/>
                <a:sym typeface="Arimo"/>
              </a:rPr>
              <a:t>O PROBLEMU</a:t>
            </a:r>
          </a:p>
        </p:txBody>
      </p:sp>
      <p:sp>
        <p:nvSpPr>
          <p:cNvPr name="Freeform 10" id="10"/>
          <p:cNvSpPr/>
          <p:nvPr/>
        </p:nvSpPr>
        <p:spPr>
          <a:xfrm flipH="false" flipV="false" rot="0">
            <a:off x="16416250" y="4165750"/>
            <a:ext cx="200350" cy="200300"/>
          </a:xfrm>
          <a:custGeom>
            <a:avLst/>
            <a:gdLst/>
            <a:ahLst/>
            <a:cxnLst/>
            <a:rect r="r" b="b" t="t" l="l"/>
            <a:pathLst>
              <a:path h="200300" w="200350">
                <a:moveTo>
                  <a:pt x="0" y="0"/>
                </a:moveTo>
                <a:lnTo>
                  <a:pt x="200350" y="0"/>
                </a:lnTo>
                <a:lnTo>
                  <a:pt x="200350" y="200300"/>
                </a:lnTo>
                <a:lnTo>
                  <a:pt x="0" y="20030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1" id="11"/>
          <p:cNvSpPr/>
          <p:nvPr/>
        </p:nvSpPr>
        <p:spPr>
          <a:xfrm flipH="false" flipV="false" rot="0">
            <a:off x="8472994" y="8361039"/>
            <a:ext cx="275515" cy="275499"/>
          </a:xfrm>
          <a:custGeom>
            <a:avLst/>
            <a:gdLst/>
            <a:ahLst/>
            <a:cxnLst/>
            <a:rect r="r" b="b" t="t" l="l"/>
            <a:pathLst>
              <a:path h="275499" w="275515">
                <a:moveTo>
                  <a:pt x="0" y="0"/>
                </a:moveTo>
                <a:lnTo>
                  <a:pt x="275516" y="0"/>
                </a:lnTo>
                <a:lnTo>
                  <a:pt x="275516" y="275500"/>
                </a:lnTo>
                <a:lnTo>
                  <a:pt x="0" y="27550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2" id="12"/>
          <p:cNvSpPr/>
          <p:nvPr/>
        </p:nvSpPr>
        <p:spPr>
          <a:xfrm flipH="false" flipV="false" rot="0">
            <a:off x="4776700" y="2398626"/>
            <a:ext cx="200350" cy="200300"/>
          </a:xfrm>
          <a:custGeom>
            <a:avLst/>
            <a:gdLst/>
            <a:ahLst/>
            <a:cxnLst/>
            <a:rect r="r" b="b" t="t" l="l"/>
            <a:pathLst>
              <a:path h="200300" w="200350">
                <a:moveTo>
                  <a:pt x="0" y="0"/>
                </a:moveTo>
                <a:lnTo>
                  <a:pt x="200350" y="0"/>
                </a:lnTo>
                <a:lnTo>
                  <a:pt x="200350" y="200300"/>
                </a:lnTo>
                <a:lnTo>
                  <a:pt x="0" y="20030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3" id="13"/>
          <p:cNvSpPr/>
          <p:nvPr/>
        </p:nvSpPr>
        <p:spPr>
          <a:xfrm flipH="false" flipV="false" rot="1203247">
            <a:off x="3232408" y="7931440"/>
            <a:ext cx="1807330" cy="1707620"/>
          </a:xfrm>
          <a:custGeom>
            <a:avLst/>
            <a:gdLst/>
            <a:ahLst/>
            <a:cxnLst/>
            <a:rect r="r" b="b" t="t" l="l"/>
            <a:pathLst>
              <a:path h="1707620" w="1807330">
                <a:moveTo>
                  <a:pt x="0" y="0"/>
                </a:moveTo>
                <a:lnTo>
                  <a:pt x="1807330" y="0"/>
                </a:lnTo>
                <a:lnTo>
                  <a:pt x="1807330" y="1707620"/>
                </a:lnTo>
                <a:lnTo>
                  <a:pt x="0" y="1707620"/>
                </a:lnTo>
                <a:lnTo>
                  <a:pt x="0" y="0"/>
                </a:lnTo>
                <a:close/>
              </a:path>
            </a:pathLst>
          </a:custGeom>
          <a:blipFill>
            <a:blip r:embed="rId13"/>
            <a:stretch>
              <a:fillRect l="-36968" t="0" r="-31001"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27173A"/>
        </a:solidFill>
      </p:bgPr>
    </p:bg>
    <p:spTree>
      <p:nvGrpSpPr>
        <p:cNvPr id="1" name=""/>
        <p:cNvGrpSpPr/>
        <p:nvPr/>
      </p:nvGrpSpPr>
      <p:grpSpPr>
        <a:xfrm>
          <a:off x="0" y="0"/>
          <a:ext cx="0" cy="0"/>
          <a:chOff x="0" y="0"/>
          <a:chExt cx="0" cy="0"/>
        </a:xfrm>
      </p:grpSpPr>
      <p:sp>
        <p:nvSpPr>
          <p:cNvPr name="Freeform 2" id="2"/>
          <p:cNvSpPr/>
          <p:nvPr/>
        </p:nvSpPr>
        <p:spPr>
          <a:xfrm flipH="false" flipV="false" rot="0">
            <a:off x="14835013" y="-1023983"/>
            <a:ext cx="5081591" cy="3779642"/>
          </a:xfrm>
          <a:custGeom>
            <a:avLst/>
            <a:gdLst/>
            <a:ahLst/>
            <a:cxnLst/>
            <a:rect r="r" b="b" t="t" l="l"/>
            <a:pathLst>
              <a:path h="3779642" w="5081591">
                <a:moveTo>
                  <a:pt x="0" y="0"/>
                </a:moveTo>
                <a:lnTo>
                  <a:pt x="5081591" y="0"/>
                </a:lnTo>
                <a:lnTo>
                  <a:pt x="5081591" y="3779641"/>
                </a:lnTo>
                <a:lnTo>
                  <a:pt x="0" y="377964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1776587" y="8177167"/>
            <a:ext cx="5081591" cy="3779642"/>
          </a:xfrm>
          <a:custGeom>
            <a:avLst/>
            <a:gdLst/>
            <a:ahLst/>
            <a:cxnLst/>
            <a:rect r="r" b="b" t="t" l="l"/>
            <a:pathLst>
              <a:path h="3779642" w="5081591">
                <a:moveTo>
                  <a:pt x="0" y="0"/>
                </a:moveTo>
                <a:lnTo>
                  <a:pt x="5081591" y="0"/>
                </a:lnTo>
                <a:lnTo>
                  <a:pt x="5081591" y="3779641"/>
                </a:lnTo>
                <a:lnTo>
                  <a:pt x="0" y="377964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0560893" y="2452590"/>
            <a:ext cx="6814915" cy="3817585"/>
          </a:xfrm>
          <a:custGeom>
            <a:avLst/>
            <a:gdLst/>
            <a:ahLst/>
            <a:cxnLst/>
            <a:rect r="r" b="b" t="t" l="l"/>
            <a:pathLst>
              <a:path h="3817585" w="6814915">
                <a:moveTo>
                  <a:pt x="0" y="0"/>
                </a:moveTo>
                <a:lnTo>
                  <a:pt x="6814915" y="0"/>
                </a:lnTo>
                <a:lnTo>
                  <a:pt x="6814915" y="3817586"/>
                </a:lnTo>
                <a:lnTo>
                  <a:pt x="0" y="3817586"/>
                </a:lnTo>
                <a:lnTo>
                  <a:pt x="0" y="0"/>
                </a:lnTo>
                <a:close/>
              </a:path>
            </a:pathLst>
          </a:custGeom>
          <a:blipFill>
            <a:blip r:embed="rId5"/>
            <a:stretch>
              <a:fillRect l="-9758" t="-5106" r="0" b="-5106"/>
            </a:stretch>
          </a:blipFill>
        </p:spPr>
      </p:sp>
      <p:sp>
        <p:nvSpPr>
          <p:cNvPr name="Freeform 5" id="5"/>
          <p:cNvSpPr/>
          <p:nvPr/>
        </p:nvSpPr>
        <p:spPr>
          <a:xfrm flipH="false" flipV="false" rot="0">
            <a:off x="11601547" y="6447598"/>
            <a:ext cx="5200553" cy="3459138"/>
          </a:xfrm>
          <a:custGeom>
            <a:avLst/>
            <a:gdLst/>
            <a:ahLst/>
            <a:cxnLst/>
            <a:rect r="r" b="b" t="t" l="l"/>
            <a:pathLst>
              <a:path h="3459138" w="5200553">
                <a:moveTo>
                  <a:pt x="0" y="0"/>
                </a:moveTo>
                <a:lnTo>
                  <a:pt x="5200553" y="0"/>
                </a:lnTo>
                <a:lnTo>
                  <a:pt x="5200553" y="3459138"/>
                </a:lnTo>
                <a:lnTo>
                  <a:pt x="0" y="3459138"/>
                </a:lnTo>
                <a:lnTo>
                  <a:pt x="0" y="0"/>
                </a:lnTo>
                <a:close/>
              </a:path>
            </a:pathLst>
          </a:custGeom>
          <a:blipFill>
            <a:blip r:embed="rId6"/>
            <a:stretch>
              <a:fillRect l="0" t="0" r="0" b="0"/>
            </a:stretch>
          </a:blipFill>
        </p:spPr>
      </p:sp>
      <p:sp>
        <p:nvSpPr>
          <p:cNvPr name="TextBox 6" id="6"/>
          <p:cNvSpPr txBox="true"/>
          <p:nvPr/>
        </p:nvSpPr>
        <p:spPr>
          <a:xfrm rot="0">
            <a:off x="560516" y="2527629"/>
            <a:ext cx="9480832" cy="6694517"/>
          </a:xfrm>
          <a:prstGeom prst="rect">
            <a:avLst/>
          </a:prstGeom>
        </p:spPr>
        <p:txBody>
          <a:bodyPr anchor="t" rtlCol="false" tIns="0" lIns="0" bIns="0" rIns="0">
            <a:spAutoFit/>
          </a:bodyPr>
          <a:lstStyle/>
          <a:p>
            <a:pPr algn="l" marL="817042" indent="-408521" lvl="1">
              <a:lnSpc>
                <a:spcPts val="5298"/>
              </a:lnSpc>
              <a:buFont typeface="Arial"/>
              <a:buChar char="•"/>
            </a:pPr>
            <a:r>
              <a:rPr lang="en-US" sz="3784">
                <a:solidFill>
                  <a:srgbClr val="E3E7EA"/>
                </a:solidFill>
                <a:latin typeface="Canva Sans Bold"/>
                <a:ea typeface="Canva Sans Bold"/>
                <a:cs typeface="Canva Sans Bold"/>
                <a:sym typeface="Canva Sans Bold"/>
              </a:rPr>
              <a:t>Implementacija igre Air Hockey i omogućavanje interakcije agenta sa igrom</a:t>
            </a:r>
          </a:p>
          <a:p>
            <a:pPr algn="l" marL="817042" indent="-408521" lvl="1">
              <a:lnSpc>
                <a:spcPts val="5298"/>
              </a:lnSpc>
              <a:buFont typeface="Arial"/>
              <a:buChar char="•"/>
            </a:pPr>
            <a:r>
              <a:rPr lang="en-US" sz="3784">
                <a:solidFill>
                  <a:srgbClr val="E3E7EA"/>
                </a:solidFill>
                <a:latin typeface="Canva Sans Bold"/>
                <a:ea typeface="Canva Sans Bold"/>
                <a:cs typeface="Canva Sans Bold"/>
                <a:sym typeface="Canva Sans Bold"/>
              </a:rPr>
              <a:t>Definisanje prostora stanja i prostora akcija</a:t>
            </a:r>
          </a:p>
          <a:p>
            <a:pPr algn="l" marL="817042" indent="-408521" lvl="1">
              <a:lnSpc>
                <a:spcPts val="5298"/>
              </a:lnSpc>
              <a:buFont typeface="Arial"/>
              <a:buChar char="•"/>
            </a:pPr>
            <a:r>
              <a:rPr lang="en-US" sz="3784">
                <a:solidFill>
                  <a:srgbClr val="E3E7EA"/>
                </a:solidFill>
                <a:latin typeface="Canva Sans Bold"/>
                <a:ea typeface="Canva Sans Bold"/>
                <a:cs typeface="Canva Sans Bold"/>
                <a:sym typeface="Canva Sans Bold"/>
              </a:rPr>
              <a:t>Definisanje odgovarajućih nagrada i kazni za izvršene akcije</a:t>
            </a:r>
          </a:p>
          <a:p>
            <a:pPr algn="l" marL="817042" indent="-408521" lvl="1">
              <a:lnSpc>
                <a:spcPts val="5298"/>
              </a:lnSpc>
              <a:buFont typeface="Arial"/>
              <a:buChar char="•"/>
            </a:pPr>
            <a:r>
              <a:rPr lang="en-US" sz="3784">
                <a:solidFill>
                  <a:srgbClr val="E3E7EA"/>
                </a:solidFill>
                <a:latin typeface="Canva Sans Bold"/>
                <a:ea typeface="Canva Sans Bold"/>
                <a:cs typeface="Canva Sans Bold"/>
                <a:sym typeface="Canva Sans Bold"/>
              </a:rPr>
              <a:t>Izbor odgovarajućeg algoritma za obučavanje agenta</a:t>
            </a:r>
          </a:p>
          <a:p>
            <a:pPr algn="l" marL="817042" indent="-408521" lvl="1">
              <a:lnSpc>
                <a:spcPts val="5298"/>
              </a:lnSpc>
              <a:buFont typeface="Arial"/>
              <a:buChar char="•"/>
            </a:pPr>
            <a:r>
              <a:rPr lang="en-US" sz="3784">
                <a:solidFill>
                  <a:srgbClr val="E3E7EA"/>
                </a:solidFill>
                <a:latin typeface="Canva Sans Bold"/>
                <a:ea typeface="Canva Sans Bold"/>
                <a:cs typeface="Canva Sans Bold"/>
                <a:sym typeface="Canva Sans Bold"/>
              </a:rPr>
              <a:t>Obučavanje agenta i evaluacija</a:t>
            </a:r>
          </a:p>
        </p:txBody>
      </p:sp>
      <p:sp>
        <p:nvSpPr>
          <p:cNvPr name="TextBox 7" id="7"/>
          <p:cNvSpPr txBox="true"/>
          <p:nvPr/>
        </p:nvSpPr>
        <p:spPr>
          <a:xfrm rot="0">
            <a:off x="4972483" y="159703"/>
            <a:ext cx="7553325" cy="1566544"/>
          </a:xfrm>
          <a:prstGeom prst="rect">
            <a:avLst/>
          </a:prstGeom>
        </p:spPr>
        <p:txBody>
          <a:bodyPr anchor="t" rtlCol="false" tIns="0" lIns="0" bIns="0" rIns="0">
            <a:spAutoFit/>
          </a:bodyPr>
          <a:lstStyle/>
          <a:p>
            <a:pPr algn="ctr">
              <a:lnSpc>
                <a:spcPts val="12880"/>
              </a:lnSpc>
            </a:pPr>
            <a:r>
              <a:rPr lang="en-US" sz="9200">
                <a:solidFill>
                  <a:srgbClr val="E3E7EA"/>
                </a:solidFill>
                <a:latin typeface="Canva Sans Bold"/>
                <a:ea typeface="Canva Sans Bold"/>
                <a:cs typeface="Canva Sans Bold"/>
                <a:sym typeface="Canva Sans Bold"/>
              </a:rPr>
              <a:t>Glavni zadaci</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27173A"/>
        </a:solidFill>
      </p:bgPr>
    </p:bg>
    <p:spTree>
      <p:nvGrpSpPr>
        <p:cNvPr id="1" name=""/>
        <p:cNvGrpSpPr/>
        <p:nvPr/>
      </p:nvGrpSpPr>
      <p:grpSpPr>
        <a:xfrm>
          <a:off x="0" y="0"/>
          <a:ext cx="0" cy="0"/>
          <a:chOff x="0" y="0"/>
          <a:chExt cx="0" cy="0"/>
        </a:xfrm>
      </p:grpSpPr>
      <p:sp>
        <p:nvSpPr>
          <p:cNvPr name="Freeform 2" id="2"/>
          <p:cNvSpPr/>
          <p:nvPr/>
        </p:nvSpPr>
        <p:spPr>
          <a:xfrm flipH="false" flipV="false" rot="0">
            <a:off x="10949657" y="4105330"/>
            <a:ext cx="10088672" cy="8242772"/>
          </a:xfrm>
          <a:custGeom>
            <a:avLst/>
            <a:gdLst/>
            <a:ahLst/>
            <a:cxnLst/>
            <a:rect r="r" b="b" t="t" l="l"/>
            <a:pathLst>
              <a:path h="8242772" w="10088672">
                <a:moveTo>
                  <a:pt x="0" y="0"/>
                </a:moveTo>
                <a:lnTo>
                  <a:pt x="10088672" y="0"/>
                </a:lnTo>
                <a:lnTo>
                  <a:pt x="10088672" y="8242771"/>
                </a:lnTo>
                <a:lnTo>
                  <a:pt x="0" y="824277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264743" y="-5040596"/>
            <a:ext cx="10088672" cy="8242772"/>
          </a:xfrm>
          <a:custGeom>
            <a:avLst/>
            <a:gdLst/>
            <a:ahLst/>
            <a:cxnLst/>
            <a:rect r="r" b="b" t="t" l="l"/>
            <a:pathLst>
              <a:path h="8242772" w="10088672">
                <a:moveTo>
                  <a:pt x="0" y="0"/>
                </a:moveTo>
                <a:lnTo>
                  <a:pt x="10088672" y="0"/>
                </a:lnTo>
                <a:lnTo>
                  <a:pt x="10088672" y="8242771"/>
                </a:lnTo>
                <a:lnTo>
                  <a:pt x="0" y="824277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4438700" y="5646800"/>
            <a:ext cx="3479904" cy="3561208"/>
          </a:xfrm>
          <a:custGeom>
            <a:avLst/>
            <a:gdLst/>
            <a:ahLst/>
            <a:cxnLst/>
            <a:rect r="r" b="b" t="t" l="l"/>
            <a:pathLst>
              <a:path h="3561208" w="3479904">
                <a:moveTo>
                  <a:pt x="0" y="0"/>
                </a:moveTo>
                <a:lnTo>
                  <a:pt x="3479904" y="0"/>
                </a:lnTo>
                <a:lnTo>
                  <a:pt x="3479904" y="3561208"/>
                </a:lnTo>
                <a:lnTo>
                  <a:pt x="0" y="3561208"/>
                </a:lnTo>
                <a:lnTo>
                  <a:pt x="0" y="0"/>
                </a:lnTo>
                <a:close/>
              </a:path>
            </a:pathLst>
          </a:custGeom>
          <a:blipFill>
            <a:blip r:embed="rId5"/>
            <a:stretch>
              <a:fillRect l="-56088" t="-8809" r="-53148" b="-6198"/>
            </a:stretch>
          </a:blipFill>
        </p:spPr>
      </p:sp>
      <p:sp>
        <p:nvSpPr>
          <p:cNvPr name="Freeform 5" id="5"/>
          <p:cNvSpPr/>
          <p:nvPr/>
        </p:nvSpPr>
        <p:spPr>
          <a:xfrm flipH="false" flipV="false" rot="-1152297">
            <a:off x="14362650" y="493150"/>
            <a:ext cx="3295654" cy="2140300"/>
          </a:xfrm>
          <a:custGeom>
            <a:avLst/>
            <a:gdLst/>
            <a:ahLst/>
            <a:cxnLst/>
            <a:rect r="r" b="b" t="t" l="l"/>
            <a:pathLst>
              <a:path h="2140300" w="3295654">
                <a:moveTo>
                  <a:pt x="0" y="0"/>
                </a:moveTo>
                <a:lnTo>
                  <a:pt x="3295654" y="0"/>
                </a:lnTo>
                <a:lnTo>
                  <a:pt x="3295654" y="2140300"/>
                </a:lnTo>
                <a:lnTo>
                  <a:pt x="0" y="2140300"/>
                </a:lnTo>
                <a:lnTo>
                  <a:pt x="0" y="0"/>
                </a:lnTo>
                <a:close/>
              </a:path>
            </a:pathLst>
          </a:custGeom>
          <a:blipFill>
            <a:blip r:embed="rId6"/>
            <a:stretch>
              <a:fillRect l="-25720" t="-9509" r="-12211" b="-9958"/>
            </a:stretch>
          </a:blipFill>
        </p:spPr>
      </p:sp>
      <p:sp>
        <p:nvSpPr>
          <p:cNvPr name="Freeform 6" id="6"/>
          <p:cNvSpPr/>
          <p:nvPr/>
        </p:nvSpPr>
        <p:spPr>
          <a:xfrm flipH="false" flipV="false" rot="1220421">
            <a:off x="816798" y="7080244"/>
            <a:ext cx="3105150" cy="2781702"/>
          </a:xfrm>
          <a:custGeom>
            <a:avLst/>
            <a:gdLst/>
            <a:ahLst/>
            <a:cxnLst/>
            <a:rect r="r" b="b" t="t" l="l"/>
            <a:pathLst>
              <a:path h="2781702" w="3105150">
                <a:moveTo>
                  <a:pt x="0" y="0"/>
                </a:moveTo>
                <a:lnTo>
                  <a:pt x="3105150" y="0"/>
                </a:lnTo>
                <a:lnTo>
                  <a:pt x="3105150" y="2781702"/>
                </a:lnTo>
                <a:lnTo>
                  <a:pt x="0" y="2781702"/>
                </a:lnTo>
                <a:lnTo>
                  <a:pt x="0" y="0"/>
                </a:lnTo>
                <a:close/>
              </a:path>
            </a:pathLst>
          </a:custGeom>
          <a:blipFill>
            <a:blip r:embed="rId7"/>
            <a:stretch>
              <a:fillRect l="-24264" t="0" r="-34994" b="0"/>
            </a:stretch>
          </a:blipFill>
        </p:spPr>
      </p:sp>
      <p:sp>
        <p:nvSpPr>
          <p:cNvPr name="Freeform 7" id="7"/>
          <p:cNvSpPr/>
          <p:nvPr/>
        </p:nvSpPr>
        <p:spPr>
          <a:xfrm flipH="false" flipV="false" rot="3321565">
            <a:off x="14753676" y="5743024"/>
            <a:ext cx="1304400" cy="1232454"/>
          </a:xfrm>
          <a:custGeom>
            <a:avLst/>
            <a:gdLst/>
            <a:ahLst/>
            <a:cxnLst/>
            <a:rect r="r" b="b" t="t" l="l"/>
            <a:pathLst>
              <a:path h="1232454" w="1304400">
                <a:moveTo>
                  <a:pt x="0" y="0"/>
                </a:moveTo>
                <a:lnTo>
                  <a:pt x="1304400" y="0"/>
                </a:lnTo>
                <a:lnTo>
                  <a:pt x="1304400" y="1232454"/>
                </a:lnTo>
                <a:lnTo>
                  <a:pt x="0" y="1232454"/>
                </a:lnTo>
                <a:lnTo>
                  <a:pt x="0" y="0"/>
                </a:lnTo>
                <a:close/>
              </a:path>
            </a:pathLst>
          </a:custGeom>
          <a:blipFill>
            <a:blip r:embed="rId8"/>
            <a:stretch>
              <a:fillRect l="-36969" t="0" r="-31003" b="0"/>
            </a:stretch>
          </a:blipFill>
        </p:spPr>
      </p:sp>
      <p:sp>
        <p:nvSpPr>
          <p:cNvPr name="Freeform 8" id="8"/>
          <p:cNvSpPr/>
          <p:nvPr/>
        </p:nvSpPr>
        <p:spPr>
          <a:xfrm flipH="false" flipV="false" rot="0">
            <a:off x="2460300" y="6137600"/>
            <a:ext cx="200350" cy="200300"/>
          </a:xfrm>
          <a:custGeom>
            <a:avLst/>
            <a:gdLst/>
            <a:ahLst/>
            <a:cxnLst/>
            <a:rect r="r" b="b" t="t" l="l"/>
            <a:pathLst>
              <a:path h="200300" w="200350">
                <a:moveTo>
                  <a:pt x="0" y="0"/>
                </a:moveTo>
                <a:lnTo>
                  <a:pt x="200350" y="0"/>
                </a:lnTo>
                <a:lnTo>
                  <a:pt x="200350" y="200300"/>
                </a:lnTo>
                <a:lnTo>
                  <a:pt x="0" y="20030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9" id="9"/>
          <p:cNvSpPr/>
          <p:nvPr/>
        </p:nvSpPr>
        <p:spPr>
          <a:xfrm flipH="false" flipV="false" rot="0">
            <a:off x="9717550" y="1463150"/>
            <a:ext cx="200350" cy="200300"/>
          </a:xfrm>
          <a:custGeom>
            <a:avLst/>
            <a:gdLst/>
            <a:ahLst/>
            <a:cxnLst/>
            <a:rect r="r" b="b" t="t" l="l"/>
            <a:pathLst>
              <a:path h="200300" w="200350">
                <a:moveTo>
                  <a:pt x="0" y="0"/>
                </a:moveTo>
                <a:lnTo>
                  <a:pt x="200350" y="0"/>
                </a:lnTo>
                <a:lnTo>
                  <a:pt x="200350" y="200300"/>
                </a:lnTo>
                <a:lnTo>
                  <a:pt x="0" y="20030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0" id="10"/>
          <p:cNvSpPr/>
          <p:nvPr/>
        </p:nvSpPr>
        <p:spPr>
          <a:xfrm flipH="false" flipV="false" rot="0">
            <a:off x="16378550" y="4732400"/>
            <a:ext cx="200350" cy="200300"/>
          </a:xfrm>
          <a:custGeom>
            <a:avLst/>
            <a:gdLst/>
            <a:ahLst/>
            <a:cxnLst/>
            <a:rect r="r" b="b" t="t" l="l"/>
            <a:pathLst>
              <a:path h="200300" w="200350">
                <a:moveTo>
                  <a:pt x="0" y="0"/>
                </a:moveTo>
                <a:lnTo>
                  <a:pt x="200350" y="0"/>
                </a:lnTo>
                <a:lnTo>
                  <a:pt x="200350" y="200300"/>
                </a:lnTo>
                <a:lnTo>
                  <a:pt x="0" y="20030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1" id="11"/>
          <p:cNvSpPr txBox="true"/>
          <p:nvPr/>
        </p:nvSpPr>
        <p:spPr>
          <a:xfrm rot="0">
            <a:off x="4136532" y="2066823"/>
            <a:ext cx="10206918" cy="4560479"/>
          </a:xfrm>
          <a:prstGeom prst="rect">
            <a:avLst/>
          </a:prstGeom>
        </p:spPr>
        <p:txBody>
          <a:bodyPr anchor="t" rtlCol="false" tIns="0" lIns="0" bIns="0" rIns="0">
            <a:spAutoFit/>
          </a:bodyPr>
          <a:lstStyle/>
          <a:p>
            <a:pPr algn="ctr">
              <a:lnSpc>
                <a:spcPts val="11891"/>
              </a:lnSpc>
            </a:pPr>
            <a:r>
              <a:rPr lang="en-US" sz="9909">
                <a:solidFill>
                  <a:srgbClr val="FFFFFF"/>
                </a:solidFill>
                <a:latin typeface="Arimo"/>
                <a:ea typeface="Arimo"/>
                <a:cs typeface="Arimo"/>
                <a:sym typeface="Arimo"/>
              </a:rPr>
              <a:t>02 ARHITEKTURA RJEŠENJA</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27173A"/>
        </a:solidFill>
      </p:bgPr>
    </p:bg>
    <p:spTree>
      <p:nvGrpSpPr>
        <p:cNvPr id="1" name=""/>
        <p:cNvGrpSpPr/>
        <p:nvPr/>
      </p:nvGrpSpPr>
      <p:grpSpPr>
        <a:xfrm>
          <a:off x="0" y="0"/>
          <a:ext cx="0" cy="0"/>
          <a:chOff x="0" y="0"/>
          <a:chExt cx="0" cy="0"/>
        </a:xfrm>
      </p:grpSpPr>
      <p:sp>
        <p:nvSpPr>
          <p:cNvPr name="Freeform 2" id="2"/>
          <p:cNvSpPr/>
          <p:nvPr/>
        </p:nvSpPr>
        <p:spPr>
          <a:xfrm flipH="false" flipV="false" rot="0">
            <a:off x="12214964" y="4375750"/>
            <a:ext cx="10088672" cy="8242772"/>
          </a:xfrm>
          <a:custGeom>
            <a:avLst/>
            <a:gdLst/>
            <a:ahLst/>
            <a:cxnLst/>
            <a:rect r="r" b="b" t="t" l="l"/>
            <a:pathLst>
              <a:path h="8242772" w="10088672">
                <a:moveTo>
                  <a:pt x="0" y="0"/>
                </a:moveTo>
                <a:lnTo>
                  <a:pt x="10088672" y="0"/>
                </a:lnTo>
                <a:lnTo>
                  <a:pt x="10088672" y="8242772"/>
                </a:lnTo>
                <a:lnTo>
                  <a:pt x="0" y="824277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2155889" y="-5269196"/>
            <a:ext cx="10088672" cy="8242772"/>
          </a:xfrm>
          <a:custGeom>
            <a:avLst/>
            <a:gdLst/>
            <a:ahLst/>
            <a:cxnLst/>
            <a:rect r="r" b="b" t="t" l="l"/>
            <a:pathLst>
              <a:path h="8242772" w="10088672">
                <a:moveTo>
                  <a:pt x="0" y="0"/>
                </a:moveTo>
                <a:lnTo>
                  <a:pt x="10088673" y="0"/>
                </a:lnTo>
                <a:lnTo>
                  <a:pt x="10088673" y="8242771"/>
                </a:lnTo>
                <a:lnTo>
                  <a:pt x="0" y="824277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5118063" y="5644491"/>
            <a:ext cx="8051873" cy="4440730"/>
          </a:xfrm>
          <a:custGeom>
            <a:avLst/>
            <a:gdLst/>
            <a:ahLst/>
            <a:cxnLst/>
            <a:rect r="r" b="b" t="t" l="l"/>
            <a:pathLst>
              <a:path h="4440730" w="8051873">
                <a:moveTo>
                  <a:pt x="0" y="0"/>
                </a:moveTo>
                <a:lnTo>
                  <a:pt x="8051874" y="0"/>
                </a:lnTo>
                <a:lnTo>
                  <a:pt x="8051874" y="4440730"/>
                </a:lnTo>
                <a:lnTo>
                  <a:pt x="0" y="4440730"/>
                </a:lnTo>
                <a:lnTo>
                  <a:pt x="0" y="0"/>
                </a:lnTo>
                <a:close/>
              </a:path>
            </a:pathLst>
          </a:custGeom>
          <a:blipFill>
            <a:blip r:embed="rId5"/>
            <a:stretch>
              <a:fillRect l="0" t="0" r="0" b="0"/>
            </a:stretch>
          </a:blipFill>
        </p:spPr>
      </p:sp>
      <p:sp>
        <p:nvSpPr>
          <p:cNvPr name="TextBox 5" id="5"/>
          <p:cNvSpPr txBox="true"/>
          <p:nvPr/>
        </p:nvSpPr>
        <p:spPr>
          <a:xfrm rot="0">
            <a:off x="1028700" y="2142731"/>
            <a:ext cx="16230600" cy="3743325"/>
          </a:xfrm>
          <a:prstGeom prst="rect">
            <a:avLst/>
          </a:prstGeom>
        </p:spPr>
        <p:txBody>
          <a:bodyPr anchor="t" rtlCol="false" tIns="0" lIns="0" bIns="0" rIns="0">
            <a:spAutoFit/>
          </a:bodyPr>
          <a:lstStyle/>
          <a:p>
            <a:pPr algn="l" marL="757898" indent="-378949" lvl="1">
              <a:lnSpc>
                <a:spcPts val="4212"/>
              </a:lnSpc>
              <a:buFont typeface="Arial"/>
              <a:buChar char="•"/>
            </a:pPr>
            <a:r>
              <a:rPr lang="en-US" sz="3510">
                <a:solidFill>
                  <a:srgbClr val="FFFFFF"/>
                </a:solidFill>
                <a:latin typeface="Montserrat"/>
                <a:ea typeface="Montserrat"/>
                <a:cs typeface="Montserrat"/>
                <a:sym typeface="Montserrat"/>
              </a:rPr>
              <a:t>Simulacija igre u Pygame-u</a:t>
            </a:r>
          </a:p>
          <a:p>
            <a:pPr algn="l" marL="757898" indent="-378949" lvl="1">
              <a:lnSpc>
                <a:spcPts val="4212"/>
              </a:lnSpc>
              <a:buFont typeface="Arial"/>
              <a:buChar char="•"/>
            </a:pPr>
            <a:r>
              <a:rPr lang="en-US" sz="3510">
                <a:solidFill>
                  <a:srgbClr val="FFFFFF"/>
                </a:solidFill>
                <a:latin typeface="Montserrat"/>
                <a:ea typeface="Montserrat"/>
                <a:cs typeface="Montserrat"/>
                <a:sym typeface="Montserrat"/>
              </a:rPr>
              <a:t>Modeli agenata (Actor i Critic mreže)</a:t>
            </a:r>
          </a:p>
          <a:p>
            <a:pPr algn="l" marL="757898" indent="-378949" lvl="1">
              <a:lnSpc>
                <a:spcPts val="4212"/>
              </a:lnSpc>
              <a:buFont typeface="Arial"/>
              <a:buChar char="•"/>
            </a:pPr>
            <a:r>
              <a:rPr lang="en-US" sz="3510">
                <a:solidFill>
                  <a:srgbClr val="FFFFFF"/>
                </a:solidFill>
                <a:latin typeface="Montserrat"/>
                <a:ea typeface="Montserrat"/>
                <a:cs typeface="Montserrat"/>
                <a:sym typeface="Montserrat"/>
              </a:rPr>
              <a:t>Algoritam učenja (MADDPG)</a:t>
            </a:r>
          </a:p>
          <a:p>
            <a:pPr algn="l" marL="757898" indent="-378949" lvl="1">
              <a:lnSpc>
                <a:spcPts val="4212"/>
              </a:lnSpc>
              <a:buFont typeface="Arial"/>
              <a:buChar char="•"/>
            </a:pPr>
            <a:r>
              <a:rPr lang="en-US" sz="3510">
                <a:solidFill>
                  <a:srgbClr val="FFFFFF"/>
                </a:solidFill>
                <a:latin typeface="Montserrat"/>
                <a:ea typeface="Montserrat"/>
                <a:cs typeface="Montserrat"/>
                <a:sym typeface="Montserrat"/>
              </a:rPr>
              <a:t>Replay Buffer (10000 prethodnih akcija)</a:t>
            </a:r>
          </a:p>
          <a:p>
            <a:pPr algn="l" marL="757898" indent="-378949" lvl="1">
              <a:lnSpc>
                <a:spcPts val="4212"/>
              </a:lnSpc>
              <a:buFont typeface="Arial"/>
              <a:buChar char="•"/>
            </a:pPr>
            <a:r>
              <a:rPr lang="en-US" sz="3510">
                <a:solidFill>
                  <a:srgbClr val="FFFFFF"/>
                </a:solidFill>
                <a:latin typeface="Montserrat"/>
                <a:ea typeface="Montserrat"/>
                <a:cs typeface="Montserrat"/>
                <a:sym typeface="Montserrat"/>
              </a:rPr>
              <a:t>Prostor stanja (pozicija, brzina i ubrzanje paka i štapova)</a:t>
            </a:r>
          </a:p>
          <a:p>
            <a:pPr algn="l" marL="757898" indent="-378949" lvl="1">
              <a:lnSpc>
                <a:spcPts val="4212"/>
              </a:lnSpc>
              <a:buFont typeface="Arial"/>
              <a:buChar char="•"/>
            </a:pPr>
            <a:r>
              <a:rPr lang="en-US" sz="3510">
                <a:solidFill>
                  <a:srgbClr val="FFFFFF"/>
                </a:solidFill>
                <a:latin typeface="Montserrat"/>
                <a:ea typeface="Montserrat"/>
                <a:cs typeface="Montserrat"/>
                <a:sym typeface="Montserrat"/>
              </a:rPr>
              <a:t>Prostor akcija (mogućnosti kretanja štapova)</a:t>
            </a:r>
          </a:p>
          <a:p>
            <a:pPr algn="l">
              <a:lnSpc>
                <a:spcPts val="4212"/>
              </a:lnSpc>
            </a:pPr>
          </a:p>
        </p:txBody>
      </p:sp>
      <p:sp>
        <p:nvSpPr>
          <p:cNvPr name="TextBox 6" id="6"/>
          <p:cNvSpPr txBox="true"/>
          <p:nvPr/>
        </p:nvSpPr>
        <p:spPr>
          <a:xfrm rot="0">
            <a:off x="1531425" y="514350"/>
            <a:ext cx="15225150" cy="1000125"/>
          </a:xfrm>
          <a:prstGeom prst="rect">
            <a:avLst/>
          </a:prstGeom>
        </p:spPr>
        <p:txBody>
          <a:bodyPr anchor="t" rtlCol="false" tIns="0" lIns="0" bIns="0" rIns="0">
            <a:spAutoFit/>
          </a:bodyPr>
          <a:lstStyle/>
          <a:p>
            <a:pPr algn="ctr">
              <a:lnSpc>
                <a:spcPts val="7680"/>
              </a:lnSpc>
            </a:pPr>
            <a:r>
              <a:rPr lang="en-US" sz="6400">
                <a:solidFill>
                  <a:srgbClr val="FFFFFF"/>
                </a:solidFill>
                <a:latin typeface="Arimo"/>
                <a:ea typeface="Arimo"/>
                <a:cs typeface="Arimo"/>
                <a:sym typeface="Arimo"/>
              </a:rPr>
              <a:t>Ključne komponente</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27173A"/>
        </a:solidFill>
      </p:bgPr>
    </p:bg>
    <p:spTree>
      <p:nvGrpSpPr>
        <p:cNvPr id="1" name=""/>
        <p:cNvGrpSpPr/>
        <p:nvPr/>
      </p:nvGrpSpPr>
      <p:grpSpPr>
        <a:xfrm>
          <a:off x="0" y="0"/>
          <a:ext cx="0" cy="0"/>
          <a:chOff x="0" y="0"/>
          <a:chExt cx="0" cy="0"/>
        </a:xfrm>
      </p:grpSpPr>
      <p:sp>
        <p:nvSpPr>
          <p:cNvPr name="Freeform 2" id="2"/>
          <p:cNvSpPr/>
          <p:nvPr/>
        </p:nvSpPr>
        <p:spPr>
          <a:xfrm flipH="false" flipV="false" rot="0">
            <a:off x="14434963" y="-1023983"/>
            <a:ext cx="5081591" cy="3779642"/>
          </a:xfrm>
          <a:custGeom>
            <a:avLst/>
            <a:gdLst/>
            <a:ahLst/>
            <a:cxnLst/>
            <a:rect r="r" b="b" t="t" l="l"/>
            <a:pathLst>
              <a:path h="3779642" w="5081591">
                <a:moveTo>
                  <a:pt x="0" y="0"/>
                </a:moveTo>
                <a:lnTo>
                  <a:pt x="5081591" y="0"/>
                </a:lnTo>
                <a:lnTo>
                  <a:pt x="5081591" y="3779641"/>
                </a:lnTo>
                <a:lnTo>
                  <a:pt x="0" y="377964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1681336" y="-1023983"/>
            <a:ext cx="5081591" cy="3779642"/>
          </a:xfrm>
          <a:custGeom>
            <a:avLst/>
            <a:gdLst/>
            <a:ahLst/>
            <a:cxnLst/>
            <a:rect r="r" b="b" t="t" l="l"/>
            <a:pathLst>
              <a:path h="3779642" w="5081591">
                <a:moveTo>
                  <a:pt x="0" y="0"/>
                </a:moveTo>
                <a:lnTo>
                  <a:pt x="5081591" y="0"/>
                </a:lnTo>
                <a:lnTo>
                  <a:pt x="5081591" y="3779641"/>
                </a:lnTo>
                <a:lnTo>
                  <a:pt x="0" y="377964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4" id="4"/>
          <p:cNvGrpSpPr/>
          <p:nvPr/>
        </p:nvGrpSpPr>
        <p:grpSpPr>
          <a:xfrm rot="5400000">
            <a:off x="2198096" y="2656196"/>
            <a:ext cx="1950300" cy="1695300"/>
            <a:chOff x="0" y="0"/>
            <a:chExt cx="2600400" cy="2260400"/>
          </a:xfrm>
        </p:grpSpPr>
        <p:sp>
          <p:nvSpPr>
            <p:cNvPr name="Freeform 5" id="5"/>
            <p:cNvSpPr/>
            <p:nvPr/>
          </p:nvSpPr>
          <p:spPr>
            <a:xfrm flipH="false" flipV="false" rot="0">
              <a:off x="25400" y="25400"/>
              <a:ext cx="2549652" cy="2209546"/>
            </a:xfrm>
            <a:custGeom>
              <a:avLst/>
              <a:gdLst/>
              <a:ahLst/>
              <a:cxnLst/>
              <a:rect r="r" b="b" t="t" l="l"/>
              <a:pathLst>
                <a:path h="2209546" w="2549652">
                  <a:moveTo>
                    <a:pt x="0" y="1104773"/>
                  </a:moveTo>
                  <a:lnTo>
                    <a:pt x="554101" y="0"/>
                  </a:lnTo>
                  <a:lnTo>
                    <a:pt x="1995551" y="0"/>
                  </a:lnTo>
                  <a:lnTo>
                    <a:pt x="2549652" y="1104773"/>
                  </a:lnTo>
                  <a:lnTo>
                    <a:pt x="1995551" y="2209546"/>
                  </a:lnTo>
                  <a:lnTo>
                    <a:pt x="554101" y="2209546"/>
                  </a:lnTo>
                  <a:close/>
                </a:path>
              </a:pathLst>
            </a:custGeom>
            <a:solidFill>
              <a:srgbClr val="733C9B">
                <a:alpha val="32941"/>
              </a:srgbClr>
            </a:solidFill>
          </p:spPr>
        </p:sp>
        <p:sp>
          <p:nvSpPr>
            <p:cNvPr name="Freeform 6" id="6"/>
            <p:cNvSpPr/>
            <p:nvPr/>
          </p:nvSpPr>
          <p:spPr>
            <a:xfrm flipH="false" flipV="false" rot="0">
              <a:off x="-889" y="0"/>
              <a:ext cx="2602103" cy="2260346"/>
            </a:xfrm>
            <a:custGeom>
              <a:avLst/>
              <a:gdLst/>
              <a:ahLst/>
              <a:cxnLst/>
              <a:rect r="r" b="b" t="t" l="l"/>
              <a:pathLst>
                <a:path h="2260346" w="2602103">
                  <a:moveTo>
                    <a:pt x="3556" y="1118870"/>
                  </a:moveTo>
                  <a:lnTo>
                    <a:pt x="557657" y="13970"/>
                  </a:lnTo>
                  <a:cubicBezTo>
                    <a:pt x="561975" y="5461"/>
                    <a:pt x="570738" y="0"/>
                    <a:pt x="580390" y="0"/>
                  </a:cubicBezTo>
                  <a:lnTo>
                    <a:pt x="2021840" y="0"/>
                  </a:lnTo>
                  <a:cubicBezTo>
                    <a:pt x="2031492" y="0"/>
                    <a:pt x="2040255" y="5461"/>
                    <a:pt x="2044573" y="13970"/>
                  </a:cubicBezTo>
                  <a:lnTo>
                    <a:pt x="2598547" y="1118870"/>
                  </a:lnTo>
                  <a:cubicBezTo>
                    <a:pt x="2602103" y="1125982"/>
                    <a:pt x="2602103" y="1134491"/>
                    <a:pt x="2598547" y="1141603"/>
                  </a:cubicBezTo>
                  <a:lnTo>
                    <a:pt x="2044446" y="2246376"/>
                  </a:lnTo>
                  <a:cubicBezTo>
                    <a:pt x="2040128" y="2255012"/>
                    <a:pt x="2031365" y="2260346"/>
                    <a:pt x="2021713" y="2260346"/>
                  </a:cubicBezTo>
                  <a:lnTo>
                    <a:pt x="580390" y="2260346"/>
                  </a:lnTo>
                  <a:cubicBezTo>
                    <a:pt x="570738" y="2260346"/>
                    <a:pt x="561975" y="2254885"/>
                    <a:pt x="557657" y="2246376"/>
                  </a:cubicBezTo>
                  <a:lnTo>
                    <a:pt x="3556" y="1141603"/>
                  </a:lnTo>
                  <a:cubicBezTo>
                    <a:pt x="0" y="1134491"/>
                    <a:pt x="0" y="1125982"/>
                    <a:pt x="3556" y="1118870"/>
                  </a:cubicBezTo>
                  <a:moveTo>
                    <a:pt x="49022" y="1141603"/>
                  </a:moveTo>
                  <a:lnTo>
                    <a:pt x="26289" y="1130173"/>
                  </a:lnTo>
                  <a:lnTo>
                    <a:pt x="49022" y="1118743"/>
                  </a:lnTo>
                  <a:lnTo>
                    <a:pt x="603123" y="2223516"/>
                  </a:lnTo>
                  <a:lnTo>
                    <a:pt x="580390" y="2234946"/>
                  </a:lnTo>
                  <a:lnTo>
                    <a:pt x="580390" y="2209546"/>
                  </a:lnTo>
                  <a:lnTo>
                    <a:pt x="2021840" y="2209546"/>
                  </a:lnTo>
                  <a:lnTo>
                    <a:pt x="2021840" y="2234946"/>
                  </a:lnTo>
                  <a:lnTo>
                    <a:pt x="1999107" y="2223516"/>
                  </a:lnTo>
                  <a:lnTo>
                    <a:pt x="2553208" y="1118870"/>
                  </a:lnTo>
                  <a:lnTo>
                    <a:pt x="2575941" y="1130300"/>
                  </a:lnTo>
                  <a:lnTo>
                    <a:pt x="2553208" y="1141730"/>
                  </a:lnTo>
                  <a:lnTo>
                    <a:pt x="1999107" y="36830"/>
                  </a:lnTo>
                  <a:lnTo>
                    <a:pt x="2021840" y="25400"/>
                  </a:lnTo>
                  <a:lnTo>
                    <a:pt x="2021840" y="50800"/>
                  </a:lnTo>
                  <a:lnTo>
                    <a:pt x="580390" y="50800"/>
                  </a:lnTo>
                  <a:lnTo>
                    <a:pt x="580390" y="25400"/>
                  </a:lnTo>
                  <a:lnTo>
                    <a:pt x="603123" y="36830"/>
                  </a:lnTo>
                  <a:lnTo>
                    <a:pt x="49022" y="1141603"/>
                  </a:lnTo>
                  <a:close/>
                </a:path>
              </a:pathLst>
            </a:custGeom>
            <a:solidFill>
              <a:srgbClr val="AE77D6"/>
            </a:solidFill>
          </p:spPr>
        </p:sp>
      </p:grpSp>
      <p:grpSp>
        <p:nvGrpSpPr>
          <p:cNvPr name="Group 7" id="7"/>
          <p:cNvGrpSpPr/>
          <p:nvPr/>
        </p:nvGrpSpPr>
        <p:grpSpPr>
          <a:xfrm rot="5400000">
            <a:off x="6557937" y="2656196"/>
            <a:ext cx="1950300" cy="1695300"/>
            <a:chOff x="0" y="0"/>
            <a:chExt cx="2600400" cy="2260400"/>
          </a:xfrm>
        </p:grpSpPr>
        <p:sp>
          <p:nvSpPr>
            <p:cNvPr name="Freeform 8" id="8"/>
            <p:cNvSpPr/>
            <p:nvPr/>
          </p:nvSpPr>
          <p:spPr>
            <a:xfrm flipH="false" flipV="false" rot="0">
              <a:off x="25400" y="25400"/>
              <a:ext cx="2549652" cy="2209546"/>
            </a:xfrm>
            <a:custGeom>
              <a:avLst/>
              <a:gdLst/>
              <a:ahLst/>
              <a:cxnLst/>
              <a:rect r="r" b="b" t="t" l="l"/>
              <a:pathLst>
                <a:path h="2209546" w="2549652">
                  <a:moveTo>
                    <a:pt x="0" y="1104773"/>
                  </a:moveTo>
                  <a:lnTo>
                    <a:pt x="554101" y="0"/>
                  </a:lnTo>
                  <a:lnTo>
                    <a:pt x="1995551" y="0"/>
                  </a:lnTo>
                  <a:lnTo>
                    <a:pt x="2549652" y="1104773"/>
                  </a:lnTo>
                  <a:lnTo>
                    <a:pt x="1995551" y="2209546"/>
                  </a:lnTo>
                  <a:lnTo>
                    <a:pt x="554101" y="2209546"/>
                  </a:lnTo>
                  <a:close/>
                </a:path>
              </a:pathLst>
            </a:custGeom>
            <a:solidFill>
              <a:srgbClr val="733C9B">
                <a:alpha val="32941"/>
              </a:srgbClr>
            </a:solidFill>
          </p:spPr>
        </p:sp>
        <p:sp>
          <p:nvSpPr>
            <p:cNvPr name="Freeform 9" id="9"/>
            <p:cNvSpPr/>
            <p:nvPr/>
          </p:nvSpPr>
          <p:spPr>
            <a:xfrm flipH="false" flipV="false" rot="0">
              <a:off x="-889" y="0"/>
              <a:ext cx="2602103" cy="2260346"/>
            </a:xfrm>
            <a:custGeom>
              <a:avLst/>
              <a:gdLst/>
              <a:ahLst/>
              <a:cxnLst/>
              <a:rect r="r" b="b" t="t" l="l"/>
              <a:pathLst>
                <a:path h="2260346" w="2602103">
                  <a:moveTo>
                    <a:pt x="3556" y="1118870"/>
                  </a:moveTo>
                  <a:lnTo>
                    <a:pt x="557657" y="13970"/>
                  </a:lnTo>
                  <a:cubicBezTo>
                    <a:pt x="561975" y="5461"/>
                    <a:pt x="570738" y="0"/>
                    <a:pt x="580390" y="0"/>
                  </a:cubicBezTo>
                  <a:lnTo>
                    <a:pt x="2021840" y="0"/>
                  </a:lnTo>
                  <a:cubicBezTo>
                    <a:pt x="2031492" y="0"/>
                    <a:pt x="2040255" y="5461"/>
                    <a:pt x="2044573" y="13970"/>
                  </a:cubicBezTo>
                  <a:lnTo>
                    <a:pt x="2598547" y="1118870"/>
                  </a:lnTo>
                  <a:cubicBezTo>
                    <a:pt x="2602103" y="1125982"/>
                    <a:pt x="2602103" y="1134491"/>
                    <a:pt x="2598547" y="1141603"/>
                  </a:cubicBezTo>
                  <a:lnTo>
                    <a:pt x="2044446" y="2246376"/>
                  </a:lnTo>
                  <a:cubicBezTo>
                    <a:pt x="2040128" y="2255012"/>
                    <a:pt x="2031365" y="2260346"/>
                    <a:pt x="2021713" y="2260346"/>
                  </a:cubicBezTo>
                  <a:lnTo>
                    <a:pt x="580390" y="2260346"/>
                  </a:lnTo>
                  <a:cubicBezTo>
                    <a:pt x="570738" y="2260346"/>
                    <a:pt x="561975" y="2254885"/>
                    <a:pt x="557657" y="2246376"/>
                  </a:cubicBezTo>
                  <a:lnTo>
                    <a:pt x="3556" y="1141603"/>
                  </a:lnTo>
                  <a:cubicBezTo>
                    <a:pt x="0" y="1134491"/>
                    <a:pt x="0" y="1125982"/>
                    <a:pt x="3556" y="1118870"/>
                  </a:cubicBezTo>
                  <a:moveTo>
                    <a:pt x="49022" y="1141603"/>
                  </a:moveTo>
                  <a:lnTo>
                    <a:pt x="26289" y="1130173"/>
                  </a:lnTo>
                  <a:lnTo>
                    <a:pt x="49022" y="1118743"/>
                  </a:lnTo>
                  <a:lnTo>
                    <a:pt x="603123" y="2223516"/>
                  </a:lnTo>
                  <a:lnTo>
                    <a:pt x="580390" y="2234946"/>
                  </a:lnTo>
                  <a:lnTo>
                    <a:pt x="580390" y="2209546"/>
                  </a:lnTo>
                  <a:lnTo>
                    <a:pt x="2021840" y="2209546"/>
                  </a:lnTo>
                  <a:lnTo>
                    <a:pt x="2021840" y="2234946"/>
                  </a:lnTo>
                  <a:lnTo>
                    <a:pt x="1999107" y="2223516"/>
                  </a:lnTo>
                  <a:lnTo>
                    <a:pt x="2553208" y="1118870"/>
                  </a:lnTo>
                  <a:lnTo>
                    <a:pt x="2575941" y="1130300"/>
                  </a:lnTo>
                  <a:lnTo>
                    <a:pt x="2553208" y="1141730"/>
                  </a:lnTo>
                  <a:lnTo>
                    <a:pt x="1999107" y="36830"/>
                  </a:lnTo>
                  <a:lnTo>
                    <a:pt x="2021840" y="25400"/>
                  </a:lnTo>
                  <a:lnTo>
                    <a:pt x="2021840" y="50800"/>
                  </a:lnTo>
                  <a:lnTo>
                    <a:pt x="580390" y="50800"/>
                  </a:lnTo>
                  <a:lnTo>
                    <a:pt x="580390" y="25400"/>
                  </a:lnTo>
                  <a:lnTo>
                    <a:pt x="603123" y="36830"/>
                  </a:lnTo>
                  <a:lnTo>
                    <a:pt x="49022" y="1141603"/>
                  </a:lnTo>
                  <a:close/>
                </a:path>
              </a:pathLst>
            </a:custGeom>
            <a:solidFill>
              <a:srgbClr val="AE77D6"/>
            </a:solidFill>
          </p:spPr>
        </p:sp>
      </p:grpSp>
      <p:sp>
        <p:nvSpPr>
          <p:cNvPr name="TextBox 10" id="10"/>
          <p:cNvSpPr txBox="true"/>
          <p:nvPr/>
        </p:nvSpPr>
        <p:spPr>
          <a:xfrm rot="0">
            <a:off x="1531425" y="1141850"/>
            <a:ext cx="15225150" cy="1000125"/>
          </a:xfrm>
          <a:prstGeom prst="rect">
            <a:avLst/>
          </a:prstGeom>
        </p:spPr>
        <p:txBody>
          <a:bodyPr anchor="t" rtlCol="false" tIns="0" lIns="0" bIns="0" rIns="0">
            <a:spAutoFit/>
          </a:bodyPr>
          <a:lstStyle/>
          <a:p>
            <a:pPr algn="ctr">
              <a:lnSpc>
                <a:spcPts val="7680"/>
              </a:lnSpc>
            </a:pPr>
            <a:r>
              <a:rPr lang="en-US" sz="6400">
                <a:solidFill>
                  <a:srgbClr val="FFFFFF"/>
                </a:solidFill>
                <a:latin typeface="Arimo"/>
                <a:ea typeface="Arimo"/>
                <a:cs typeface="Arimo"/>
                <a:sym typeface="Arimo"/>
              </a:rPr>
              <a:t>ACTOR-CRITIC Arhitektura</a:t>
            </a:r>
          </a:p>
        </p:txBody>
      </p:sp>
      <p:sp>
        <p:nvSpPr>
          <p:cNvPr name="TextBox 11" id="11"/>
          <p:cNvSpPr txBox="true"/>
          <p:nvPr/>
        </p:nvSpPr>
        <p:spPr>
          <a:xfrm rot="0">
            <a:off x="1169473" y="5777762"/>
            <a:ext cx="4007550" cy="3343275"/>
          </a:xfrm>
          <a:prstGeom prst="rect">
            <a:avLst/>
          </a:prstGeom>
        </p:spPr>
        <p:txBody>
          <a:bodyPr anchor="t" rtlCol="false" tIns="0" lIns="0" bIns="0" rIns="0">
            <a:spAutoFit/>
          </a:bodyPr>
          <a:lstStyle/>
          <a:p>
            <a:pPr algn="l" marL="604519" indent="-302260" lvl="1">
              <a:lnSpc>
                <a:spcPts val="3359"/>
              </a:lnSpc>
              <a:buFont typeface="Arial"/>
              <a:buChar char="•"/>
            </a:pPr>
            <a:r>
              <a:rPr lang="en-US" sz="2799">
                <a:solidFill>
                  <a:srgbClr val="FFFFFF"/>
                </a:solidFill>
                <a:latin typeface="Montserrat"/>
                <a:ea typeface="Montserrat"/>
                <a:cs typeface="Montserrat"/>
                <a:sym typeface="Montserrat"/>
              </a:rPr>
              <a:t>Prima trenutno stanje okruženja</a:t>
            </a:r>
          </a:p>
          <a:p>
            <a:pPr algn="l" marL="604519" indent="-302260" lvl="1">
              <a:lnSpc>
                <a:spcPts val="3359"/>
              </a:lnSpc>
              <a:buFont typeface="Arial"/>
              <a:buChar char="•"/>
            </a:pPr>
            <a:r>
              <a:rPr lang="en-US" sz="2799">
                <a:solidFill>
                  <a:srgbClr val="FFFFFF"/>
                </a:solidFill>
                <a:latin typeface="Montserrat"/>
                <a:ea typeface="Montserrat"/>
                <a:cs typeface="Montserrat"/>
                <a:sym typeface="Montserrat"/>
              </a:rPr>
              <a:t>Određuje najbolju akciju koju treba preduzeti</a:t>
            </a:r>
          </a:p>
          <a:p>
            <a:pPr algn="l" marL="604520" indent="-302260" lvl="1">
              <a:lnSpc>
                <a:spcPts val="3359"/>
              </a:lnSpc>
              <a:buFont typeface="Arial"/>
              <a:buChar char="•"/>
            </a:pPr>
            <a:r>
              <a:rPr lang="en-US" sz="2799">
                <a:solidFill>
                  <a:srgbClr val="FFFFFF"/>
                </a:solidFill>
                <a:latin typeface="Montserrat"/>
                <a:ea typeface="Montserrat"/>
                <a:cs typeface="Montserrat"/>
                <a:sym typeface="Montserrat"/>
              </a:rPr>
              <a:t>Fokus na odlučivanje i izvršenje akcija</a:t>
            </a:r>
          </a:p>
        </p:txBody>
      </p:sp>
      <p:sp>
        <p:nvSpPr>
          <p:cNvPr name="TextBox 12" id="12"/>
          <p:cNvSpPr txBox="true"/>
          <p:nvPr/>
        </p:nvSpPr>
        <p:spPr>
          <a:xfrm rot="0">
            <a:off x="5529312" y="5777762"/>
            <a:ext cx="4007550" cy="4181475"/>
          </a:xfrm>
          <a:prstGeom prst="rect">
            <a:avLst/>
          </a:prstGeom>
        </p:spPr>
        <p:txBody>
          <a:bodyPr anchor="t" rtlCol="false" tIns="0" lIns="0" bIns="0" rIns="0">
            <a:spAutoFit/>
          </a:bodyPr>
          <a:lstStyle/>
          <a:p>
            <a:pPr algn="l" marL="604519" indent="-302260" lvl="1">
              <a:lnSpc>
                <a:spcPts val="3359"/>
              </a:lnSpc>
              <a:buFont typeface="Arial"/>
              <a:buChar char="•"/>
            </a:pPr>
            <a:r>
              <a:rPr lang="en-US" sz="2799">
                <a:solidFill>
                  <a:srgbClr val="FFFFFF"/>
                </a:solidFill>
                <a:latin typeface="Montserrat"/>
                <a:ea typeface="Montserrat"/>
                <a:cs typeface="Montserrat"/>
                <a:sym typeface="Montserrat"/>
              </a:rPr>
              <a:t>Procjenjuje kvalitet akcija koje agent preduzima</a:t>
            </a:r>
          </a:p>
          <a:p>
            <a:pPr algn="l" marL="604519" indent="-302260" lvl="1">
              <a:lnSpc>
                <a:spcPts val="3359"/>
              </a:lnSpc>
              <a:buFont typeface="Arial"/>
              <a:buChar char="•"/>
            </a:pPr>
            <a:r>
              <a:rPr lang="en-US" sz="2799">
                <a:solidFill>
                  <a:srgbClr val="FFFFFF"/>
                </a:solidFill>
                <a:latin typeface="Montserrat"/>
                <a:ea typeface="Montserrat"/>
                <a:cs typeface="Montserrat"/>
                <a:sym typeface="Montserrat"/>
              </a:rPr>
              <a:t>Prima stanje okruženja i akciju.</a:t>
            </a:r>
          </a:p>
          <a:p>
            <a:pPr algn="l" marL="604520" indent="-302260" lvl="1">
              <a:lnSpc>
                <a:spcPts val="3359"/>
              </a:lnSpc>
              <a:buFont typeface="Arial"/>
              <a:buChar char="•"/>
            </a:pPr>
            <a:r>
              <a:rPr lang="en-US" sz="2799">
                <a:solidFill>
                  <a:srgbClr val="FFFFFF"/>
                </a:solidFill>
                <a:latin typeface="Montserrat"/>
                <a:ea typeface="Montserrat"/>
                <a:cs typeface="Montserrat"/>
                <a:sym typeface="Montserrat"/>
              </a:rPr>
              <a:t>Vraća ocjenu akcije, koja se koristi za fine-tunning strategije agenta.</a:t>
            </a:r>
          </a:p>
        </p:txBody>
      </p:sp>
      <p:sp>
        <p:nvSpPr>
          <p:cNvPr name="TextBox 13" id="13"/>
          <p:cNvSpPr txBox="true"/>
          <p:nvPr/>
        </p:nvSpPr>
        <p:spPr>
          <a:xfrm rot="0">
            <a:off x="1169473" y="4933412"/>
            <a:ext cx="4007550" cy="657225"/>
          </a:xfrm>
          <a:prstGeom prst="rect">
            <a:avLst/>
          </a:prstGeom>
        </p:spPr>
        <p:txBody>
          <a:bodyPr anchor="t" rtlCol="false" tIns="0" lIns="0" bIns="0" rIns="0">
            <a:spAutoFit/>
          </a:bodyPr>
          <a:lstStyle/>
          <a:p>
            <a:pPr algn="ctr">
              <a:lnSpc>
                <a:spcPts val="5040"/>
              </a:lnSpc>
            </a:pPr>
            <a:r>
              <a:rPr lang="en-US" sz="4200">
                <a:solidFill>
                  <a:srgbClr val="FFFFFF"/>
                </a:solidFill>
                <a:latin typeface="Arimo"/>
                <a:ea typeface="Arimo"/>
                <a:cs typeface="Arimo"/>
                <a:sym typeface="Arimo"/>
              </a:rPr>
              <a:t>ACTOR</a:t>
            </a:r>
          </a:p>
        </p:txBody>
      </p:sp>
      <p:sp>
        <p:nvSpPr>
          <p:cNvPr name="TextBox 14" id="14"/>
          <p:cNvSpPr txBox="true"/>
          <p:nvPr/>
        </p:nvSpPr>
        <p:spPr>
          <a:xfrm rot="0">
            <a:off x="5529312" y="4933412"/>
            <a:ext cx="4007550" cy="657225"/>
          </a:xfrm>
          <a:prstGeom prst="rect">
            <a:avLst/>
          </a:prstGeom>
        </p:spPr>
        <p:txBody>
          <a:bodyPr anchor="t" rtlCol="false" tIns="0" lIns="0" bIns="0" rIns="0">
            <a:spAutoFit/>
          </a:bodyPr>
          <a:lstStyle/>
          <a:p>
            <a:pPr algn="ctr">
              <a:lnSpc>
                <a:spcPts val="5040"/>
              </a:lnSpc>
            </a:pPr>
            <a:r>
              <a:rPr lang="en-US" sz="4200">
                <a:solidFill>
                  <a:srgbClr val="FFFFFF"/>
                </a:solidFill>
                <a:latin typeface="Arimo"/>
                <a:ea typeface="Arimo"/>
                <a:cs typeface="Arimo"/>
                <a:sym typeface="Arimo"/>
              </a:rPr>
              <a:t>CRITIC</a:t>
            </a:r>
          </a:p>
        </p:txBody>
      </p:sp>
      <p:sp>
        <p:nvSpPr>
          <p:cNvPr name="Freeform 15" id="15"/>
          <p:cNvSpPr/>
          <p:nvPr/>
        </p:nvSpPr>
        <p:spPr>
          <a:xfrm flipH="false" flipV="false" rot="0">
            <a:off x="2582534" y="2901890"/>
            <a:ext cx="1181428" cy="1203914"/>
          </a:xfrm>
          <a:custGeom>
            <a:avLst/>
            <a:gdLst/>
            <a:ahLst/>
            <a:cxnLst/>
            <a:rect r="r" b="b" t="t" l="l"/>
            <a:pathLst>
              <a:path h="1203914" w="1181428">
                <a:moveTo>
                  <a:pt x="0" y="0"/>
                </a:moveTo>
                <a:lnTo>
                  <a:pt x="1181428" y="0"/>
                </a:lnTo>
                <a:lnTo>
                  <a:pt x="1181428" y="1203914"/>
                </a:lnTo>
                <a:lnTo>
                  <a:pt x="0" y="120391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6" id="16"/>
          <p:cNvSpPr/>
          <p:nvPr/>
        </p:nvSpPr>
        <p:spPr>
          <a:xfrm flipH="false" flipV="false" rot="0">
            <a:off x="6947647" y="2901824"/>
            <a:ext cx="1170880" cy="1204046"/>
          </a:xfrm>
          <a:custGeom>
            <a:avLst/>
            <a:gdLst/>
            <a:ahLst/>
            <a:cxnLst/>
            <a:rect r="r" b="b" t="t" l="l"/>
            <a:pathLst>
              <a:path h="1204046" w="1170880">
                <a:moveTo>
                  <a:pt x="0" y="0"/>
                </a:moveTo>
                <a:lnTo>
                  <a:pt x="1170880" y="0"/>
                </a:lnTo>
                <a:lnTo>
                  <a:pt x="1170880" y="1204046"/>
                </a:lnTo>
                <a:lnTo>
                  <a:pt x="0" y="1204046"/>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7" id="17"/>
          <p:cNvSpPr/>
          <p:nvPr/>
        </p:nvSpPr>
        <p:spPr>
          <a:xfrm flipH="false" flipV="false" rot="0">
            <a:off x="16416250" y="4165750"/>
            <a:ext cx="200350" cy="200300"/>
          </a:xfrm>
          <a:custGeom>
            <a:avLst/>
            <a:gdLst/>
            <a:ahLst/>
            <a:cxnLst/>
            <a:rect r="r" b="b" t="t" l="l"/>
            <a:pathLst>
              <a:path h="200300" w="200350">
                <a:moveTo>
                  <a:pt x="0" y="0"/>
                </a:moveTo>
                <a:lnTo>
                  <a:pt x="200350" y="0"/>
                </a:lnTo>
                <a:lnTo>
                  <a:pt x="200350" y="200300"/>
                </a:lnTo>
                <a:lnTo>
                  <a:pt x="0" y="20030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8" id="18"/>
          <p:cNvSpPr/>
          <p:nvPr/>
        </p:nvSpPr>
        <p:spPr>
          <a:xfrm flipH="false" flipV="false" rot="0">
            <a:off x="2108804" y="7773704"/>
            <a:ext cx="275515" cy="275499"/>
          </a:xfrm>
          <a:custGeom>
            <a:avLst/>
            <a:gdLst/>
            <a:ahLst/>
            <a:cxnLst/>
            <a:rect r="r" b="b" t="t" l="l"/>
            <a:pathLst>
              <a:path h="275499" w="275515">
                <a:moveTo>
                  <a:pt x="0" y="0"/>
                </a:moveTo>
                <a:lnTo>
                  <a:pt x="275516" y="0"/>
                </a:lnTo>
                <a:lnTo>
                  <a:pt x="275516" y="275499"/>
                </a:lnTo>
                <a:lnTo>
                  <a:pt x="0" y="275499"/>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9" id="19"/>
          <p:cNvSpPr/>
          <p:nvPr/>
        </p:nvSpPr>
        <p:spPr>
          <a:xfrm flipH="false" flipV="false" rot="1203247">
            <a:off x="15824458" y="7892616"/>
            <a:ext cx="1807330" cy="1707620"/>
          </a:xfrm>
          <a:custGeom>
            <a:avLst/>
            <a:gdLst/>
            <a:ahLst/>
            <a:cxnLst/>
            <a:rect r="r" b="b" t="t" l="l"/>
            <a:pathLst>
              <a:path h="1707620" w="1807330">
                <a:moveTo>
                  <a:pt x="0" y="0"/>
                </a:moveTo>
                <a:lnTo>
                  <a:pt x="1807330" y="0"/>
                </a:lnTo>
                <a:lnTo>
                  <a:pt x="1807330" y="1707620"/>
                </a:lnTo>
                <a:lnTo>
                  <a:pt x="0" y="1707620"/>
                </a:lnTo>
                <a:lnTo>
                  <a:pt x="0" y="0"/>
                </a:lnTo>
                <a:close/>
              </a:path>
            </a:pathLst>
          </a:custGeom>
          <a:blipFill>
            <a:blip r:embed="rId15"/>
            <a:stretch>
              <a:fillRect l="-36968" t="0" r="-31001"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27173A"/>
        </a:solidFill>
      </p:bgPr>
    </p:bg>
    <p:spTree>
      <p:nvGrpSpPr>
        <p:cNvPr id="1" name=""/>
        <p:cNvGrpSpPr/>
        <p:nvPr/>
      </p:nvGrpSpPr>
      <p:grpSpPr>
        <a:xfrm>
          <a:off x="0" y="0"/>
          <a:ext cx="0" cy="0"/>
          <a:chOff x="0" y="0"/>
          <a:chExt cx="0" cy="0"/>
        </a:xfrm>
      </p:grpSpPr>
      <p:sp>
        <p:nvSpPr>
          <p:cNvPr name="Freeform 2" id="2"/>
          <p:cNvSpPr/>
          <p:nvPr/>
        </p:nvSpPr>
        <p:spPr>
          <a:xfrm flipH="false" flipV="false" rot="0">
            <a:off x="10949657" y="4105330"/>
            <a:ext cx="10088672" cy="8242772"/>
          </a:xfrm>
          <a:custGeom>
            <a:avLst/>
            <a:gdLst/>
            <a:ahLst/>
            <a:cxnLst/>
            <a:rect r="r" b="b" t="t" l="l"/>
            <a:pathLst>
              <a:path h="8242772" w="10088672">
                <a:moveTo>
                  <a:pt x="0" y="0"/>
                </a:moveTo>
                <a:lnTo>
                  <a:pt x="10088672" y="0"/>
                </a:lnTo>
                <a:lnTo>
                  <a:pt x="10088672" y="8242771"/>
                </a:lnTo>
                <a:lnTo>
                  <a:pt x="0" y="824277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64743" y="-5040596"/>
            <a:ext cx="10088672" cy="8242772"/>
          </a:xfrm>
          <a:custGeom>
            <a:avLst/>
            <a:gdLst/>
            <a:ahLst/>
            <a:cxnLst/>
            <a:rect r="r" b="b" t="t" l="l"/>
            <a:pathLst>
              <a:path h="8242772" w="10088672">
                <a:moveTo>
                  <a:pt x="0" y="0"/>
                </a:moveTo>
                <a:lnTo>
                  <a:pt x="10088672" y="0"/>
                </a:lnTo>
                <a:lnTo>
                  <a:pt x="10088672" y="8242771"/>
                </a:lnTo>
                <a:lnTo>
                  <a:pt x="0" y="824277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4438700" y="5646800"/>
            <a:ext cx="3479904" cy="3561208"/>
          </a:xfrm>
          <a:custGeom>
            <a:avLst/>
            <a:gdLst/>
            <a:ahLst/>
            <a:cxnLst/>
            <a:rect r="r" b="b" t="t" l="l"/>
            <a:pathLst>
              <a:path h="3561208" w="3479904">
                <a:moveTo>
                  <a:pt x="0" y="0"/>
                </a:moveTo>
                <a:lnTo>
                  <a:pt x="3479904" y="0"/>
                </a:lnTo>
                <a:lnTo>
                  <a:pt x="3479904" y="3561208"/>
                </a:lnTo>
                <a:lnTo>
                  <a:pt x="0" y="3561208"/>
                </a:lnTo>
                <a:lnTo>
                  <a:pt x="0" y="0"/>
                </a:lnTo>
                <a:close/>
              </a:path>
            </a:pathLst>
          </a:custGeom>
          <a:blipFill>
            <a:blip r:embed="rId4"/>
            <a:stretch>
              <a:fillRect l="-56088" t="-8809" r="-53148" b="-6198"/>
            </a:stretch>
          </a:blipFill>
        </p:spPr>
      </p:sp>
      <p:sp>
        <p:nvSpPr>
          <p:cNvPr name="Freeform 5" id="5"/>
          <p:cNvSpPr/>
          <p:nvPr/>
        </p:nvSpPr>
        <p:spPr>
          <a:xfrm flipH="false" flipV="false" rot="-1152297">
            <a:off x="14362650" y="493150"/>
            <a:ext cx="3295654" cy="2140300"/>
          </a:xfrm>
          <a:custGeom>
            <a:avLst/>
            <a:gdLst/>
            <a:ahLst/>
            <a:cxnLst/>
            <a:rect r="r" b="b" t="t" l="l"/>
            <a:pathLst>
              <a:path h="2140300" w="3295654">
                <a:moveTo>
                  <a:pt x="0" y="0"/>
                </a:moveTo>
                <a:lnTo>
                  <a:pt x="3295654" y="0"/>
                </a:lnTo>
                <a:lnTo>
                  <a:pt x="3295654" y="2140300"/>
                </a:lnTo>
                <a:lnTo>
                  <a:pt x="0" y="2140300"/>
                </a:lnTo>
                <a:lnTo>
                  <a:pt x="0" y="0"/>
                </a:lnTo>
                <a:close/>
              </a:path>
            </a:pathLst>
          </a:custGeom>
          <a:blipFill>
            <a:blip r:embed="rId5"/>
            <a:stretch>
              <a:fillRect l="-25720" t="-9509" r="-12211" b="-9958"/>
            </a:stretch>
          </a:blipFill>
        </p:spPr>
      </p:sp>
      <p:sp>
        <p:nvSpPr>
          <p:cNvPr name="Freeform 6" id="6"/>
          <p:cNvSpPr/>
          <p:nvPr/>
        </p:nvSpPr>
        <p:spPr>
          <a:xfrm flipH="false" flipV="false" rot="1220421">
            <a:off x="816798" y="7080244"/>
            <a:ext cx="3105150" cy="2781702"/>
          </a:xfrm>
          <a:custGeom>
            <a:avLst/>
            <a:gdLst/>
            <a:ahLst/>
            <a:cxnLst/>
            <a:rect r="r" b="b" t="t" l="l"/>
            <a:pathLst>
              <a:path h="2781702" w="3105150">
                <a:moveTo>
                  <a:pt x="0" y="0"/>
                </a:moveTo>
                <a:lnTo>
                  <a:pt x="3105150" y="0"/>
                </a:lnTo>
                <a:lnTo>
                  <a:pt x="3105150" y="2781702"/>
                </a:lnTo>
                <a:lnTo>
                  <a:pt x="0" y="2781702"/>
                </a:lnTo>
                <a:lnTo>
                  <a:pt x="0" y="0"/>
                </a:lnTo>
                <a:close/>
              </a:path>
            </a:pathLst>
          </a:custGeom>
          <a:blipFill>
            <a:blip r:embed="rId6"/>
            <a:stretch>
              <a:fillRect l="-24264" t="0" r="-34994" b="0"/>
            </a:stretch>
          </a:blipFill>
        </p:spPr>
      </p:sp>
      <p:sp>
        <p:nvSpPr>
          <p:cNvPr name="Freeform 7" id="7"/>
          <p:cNvSpPr/>
          <p:nvPr/>
        </p:nvSpPr>
        <p:spPr>
          <a:xfrm flipH="false" flipV="false" rot="3321565">
            <a:off x="14753676" y="5743024"/>
            <a:ext cx="1304400" cy="1232454"/>
          </a:xfrm>
          <a:custGeom>
            <a:avLst/>
            <a:gdLst/>
            <a:ahLst/>
            <a:cxnLst/>
            <a:rect r="r" b="b" t="t" l="l"/>
            <a:pathLst>
              <a:path h="1232454" w="1304400">
                <a:moveTo>
                  <a:pt x="0" y="0"/>
                </a:moveTo>
                <a:lnTo>
                  <a:pt x="1304400" y="0"/>
                </a:lnTo>
                <a:lnTo>
                  <a:pt x="1304400" y="1232454"/>
                </a:lnTo>
                <a:lnTo>
                  <a:pt x="0" y="1232454"/>
                </a:lnTo>
                <a:lnTo>
                  <a:pt x="0" y="0"/>
                </a:lnTo>
                <a:close/>
              </a:path>
            </a:pathLst>
          </a:custGeom>
          <a:blipFill>
            <a:blip r:embed="rId7"/>
            <a:stretch>
              <a:fillRect l="-36969" t="0" r="-31003" b="0"/>
            </a:stretch>
          </a:blipFill>
        </p:spPr>
      </p:sp>
      <p:sp>
        <p:nvSpPr>
          <p:cNvPr name="Freeform 8" id="8"/>
          <p:cNvSpPr/>
          <p:nvPr/>
        </p:nvSpPr>
        <p:spPr>
          <a:xfrm flipH="false" flipV="false" rot="0">
            <a:off x="2460300" y="6137600"/>
            <a:ext cx="200350" cy="200300"/>
          </a:xfrm>
          <a:custGeom>
            <a:avLst/>
            <a:gdLst/>
            <a:ahLst/>
            <a:cxnLst/>
            <a:rect r="r" b="b" t="t" l="l"/>
            <a:pathLst>
              <a:path h="200300" w="200350">
                <a:moveTo>
                  <a:pt x="0" y="0"/>
                </a:moveTo>
                <a:lnTo>
                  <a:pt x="200350" y="0"/>
                </a:lnTo>
                <a:lnTo>
                  <a:pt x="200350" y="200300"/>
                </a:lnTo>
                <a:lnTo>
                  <a:pt x="0" y="20030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9" id="9"/>
          <p:cNvSpPr/>
          <p:nvPr/>
        </p:nvSpPr>
        <p:spPr>
          <a:xfrm flipH="false" flipV="false" rot="0">
            <a:off x="9717550" y="1463150"/>
            <a:ext cx="200350" cy="200300"/>
          </a:xfrm>
          <a:custGeom>
            <a:avLst/>
            <a:gdLst/>
            <a:ahLst/>
            <a:cxnLst/>
            <a:rect r="r" b="b" t="t" l="l"/>
            <a:pathLst>
              <a:path h="200300" w="200350">
                <a:moveTo>
                  <a:pt x="0" y="0"/>
                </a:moveTo>
                <a:lnTo>
                  <a:pt x="200350" y="0"/>
                </a:lnTo>
                <a:lnTo>
                  <a:pt x="200350" y="200300"/>
                </a:lnTo>
                <a:lnTo>
                  <a:pt x="0" y="20030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0" id="10"/>
          <p:cNvSpPr/>
          <p:nvPr/>
        </p:nvSpPr>
        <p:spPr>
          <a:xfrm flipH="false" flipV="false" rot="0">
            <a:off x="16378550" y="4732400"/>
            <a:ext cx="200350" cy="200300"/>
          </a:xfrm>
          <a:custGeom>
            <a:avLst/>
            <a:gdLst/>
            <a:ahLst/>
            <a:cxnLst/>
            <a:rect r="r" b="b" t="t" l="l"/>
            <a:pathLst>
              <a:path h="200300" w="200350">
                <a:moveTo>
                  <a:pt x="0" y="0"/>
                </a:moveTo>
                <a:lnTo>
                  <a:pt x="200350" y="0"/>
                </a:lnTo>
                <a:lnTo>
                  <a:pt x="200350" y="200300"/>
                </a:lnTo>
                <a:lnTo>
                  <a:pt x="0" y="20030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1" id="11"/>
          <p:cNvSpPr txBox="true"/>
          <p:nvPr/>
        </p:nvSpPr>
        <p:spPr>
          <a:xfrm rot="0">
            <a:off x="4136532" y="2066823"/>
            <a:ext cx="10206918" cy="4560479"/>
          </a:xfrm>
          <a:prstGeom prst="rect">
            <a:avLst/>
          </a:prstGeom>
        </p:spPr>
        <p:txBody>
          <a:bodyPr anchor="t" rtlCol="false" tIns="0" lIns="0" bIns="0" rIns="0">
            <a:spAutoFit/>
          </a:bodyPr>
          <a:lstStyle/>
          <a:p>
            <a:pPr algn="ctr">
              <a:lnSpc>
                <a:spcPts val="11891"/>
              </a:lnSpc>
            </a:pPr>
            <a:r>
              <a:rPr lang="en-US" sz="9909">
                <a:solidFill>
                  <a:srgbClr val="FFFFFF"/>
                </a:solidFill>
                <a:latin typeface="Arimo"/>
                <a:ea typeface="Arimo"/>
                <a:cs typeface="Arimo"/>
                <a:sym typeface="Arimo"/>
              </a:rPr>
              <a:t>03</a:t>
            </a:r>
          </a:p>
          <a:p>
            <a:pPr algn="ctr">
              <a:lnSpc>
                <a:spcPts val="11891"/>
              </a:lnSpc>
            </a:pPr>
            <a:r>
              <a:rPr lang="en-US" sz="9909">
                <a:solidFill>
                  <a:srgbClr val="FFFFFF"/>
                </a:solidFill>
                <a:latin typeface="Arimo"/>
                <a:ea typeface="Arimo"/>
                <a:cs typeface="Arimo"/>
                <a:sym typeface="Arimo"/>
              </a:rPr>
              <a:t>TRENIRANJE AGENTA</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27173A"/>
        </a:solidFill>
      </p:bgPr>
    </p:bg>
    <p:spTree>
      <p:nvGrpSpPr>
        <p:cNvPr id="1" name=""/>
        <p:cNvGrpSpPr/>
        <p:nvPr/>
      </p:nvGrpSpPr>
      <p:grpSpPr>
        <a:xfrm>
          <a:off x="0" y="0"/>
          <a:ext cx="0" cy="0"/>
          <a:chOff x="0" y="0"/>
          <a:chExt cx="0" cy="0"/>
        </a:xfrm>
      </p:grpSpPr>
      <p:sp>
        <p:nvSpPr>
          <p:cNvPr name="Freeform 2" id="2"/>
          <p:cNvSpPr/>
          <p:nvPr/>
        </p:nvSpPr>
        <p:spPr>
          <a:xfrm flipH="false" flipV="false" rot="0">
            <a:off x="12214964" y="4375750"/>
            <a:ext cx="10088672" cy="8242772"/>
          </a:xfrm>
          <a:custGeom>
            <a:avLst/>
            <a:gdLst/>
            <a:ahLst/>
            <a:cxnLst/>
            <a:rect r="r" b="b" t="t" l="l"/>
            <a:pathLst>
              <a:path h="8242772" w="10088672">
                <a:moveTo>
                  <a:pt x="0" y="0"/>
                </a:moveTo>
                <a:lnTo>
                  <a:pt x="10088672" y="0"/>
                </a:lnTo>
                <a:lnTo>
                  <a:pt x="10088672" y="8242772"/>
                </a:lnTo>
                <a:lnTo>
                  <a:pt x="0" y="824277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155889" y="-5269196"/>
            <a:ext cx="10088672" cy="8242772"/>
          </a:xfrm>
          <a:custGeom>
            <a:avLst/>
            <a:gdLst/>
            <a:ahLst/>
            <a:cxnLst/>
            <a:rect r="r" b="b" t="t" l="l"/>
            <a:pathLst>
              <a:path h="8242772" w="10088672">
                <a:moveTo>
                  <a:pt x="0" y="0"/>
                </a:moveTo>
                <a:lnTo>
                  <a:pt x="10088673" y="0"/>
                </a:lnTo>
                <a:lnTo>
                  <a:pt x="10088673" y="8242771"/>
                </a:lnTo>
                <a:lnTo>
                  <a:pt x="0" y="824277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6315617" y="6042143"/>
            <a:ext cx="6416011" cy="3791566"/>
          </a:xfrm>
          <a:custGeom>
            <a:avLst/>
            <a:gdLst/>
            <a:ahLst/>
            <a:cxnLst/>
            <a:rect r="r" b="b" t="t" l="l"/>
            <a:pathLst>
              <a:path h="3791566" w="6416011">
                <a:moveTo>
                  <a:pt x="0" y="0"/>
                </a:moveTo>
                <a:lnTo>
                  <a:pt x="6416011" y="0"/>
                </a:lnTo>
                <a:lnTo>
                  <a:pt x="6416011" y="3791566"/>
                </a:lnTo>
                <a:lnTo>
                  <a:pt x="0" y="3791566"/>
                </a:lnTo>
                <a:lnTo>
                  <a:pt x="0" y="0"/>
                </a:lnTo>
                <a:close/>
              </a:path>
            </a:pathLst>
          </a:custGeom>
          <a:blipFill>
            <a:blip r:embed="rId4"/>
            <a:stretch>
              <a:fillRect l="0" t="0" r="0" b="0"/>
            </a:stretch>
          </a:blipFill>
        </p:spPr>
      </p:sp>
      <p:sp>
        <p:nvSpPr>
          <p:cNvPr name="TextBox 5" id="5"/>
          <p:cNvSpPr txBox="true"/>
          <p:nvPr/>
        </p:nvSpPr>
        <p:spPr>
          <a:xfrm rot="0">
            <a:off x="1028700" y="2142731"/>
            <a:ext cx="16230600" cy="3743325"/>
          </a:xfrm>
          <a:prstGeom prst="rect">
            <a:avLst/>
          </a:prstGeom>
        </p:spPr>
        <p:txBody>
          <a:bodyPr anchor="t" rtlCol="false" tIns="0" lIns="0" bIns="0" rIns="0">
            <a:spAutoFit/>
          </a:bodyPr>
          <a:lstStyle/>
          <a:p>
            <a:pPr algn="l" marL="757898" indent="-378949" lvl="1">
              <a:lnSpc>
                <a:spcPts val="4212"/>
              </a:lnSpc>
              <a:buFont typeface="Arial"/>
              <a:buChar char="•"/>
            </a:pPr>
            <a:r>
              <a:rPr lang="en-US" sz="3510">
                <a:solidFill>
                  <a:srgbClr val="FFFFFF"/>
                </a:solidFill>
                <a:latin typeface="Montserrat"/>
                <a:ea typeface="Montserrat"/>
                <a:cs typeface="Montserrat"/>
                <a:sym typeface="Montserrat"/>
              </a:rPr>
              <a:t>Actor i Critic mreže su identične sa razlikama samo u izlaznom sloju</a:t>
            </a:r>
          </a:p>
          <a:p>
            <a:pPr algn="l" marL="757898" indent="-378949" lvl="1">
              <a:lnSpc>
                <a:spcPts val="4212"/>
              </a:lnSpc>
              <a:buFont typeface="Arial"/>
              <a:buChar char="•"/>
            </a:pPr>
            <a:r>
              <a:rPr lang="en-US" sz="3510">
                <a:solidFill>
                  <a:srgbClr val="FFFFFF"/>
                </a:solidFill>
                <a:latin typeface="Montserrat"/>
                <a:ea typeface="Montserrat"/>
                <a:cs typeface="Montserrat"/>
                <a:sym typeface="Montserrat"/>
              </a:rPr>
              <a:t>Ulazni sloj sa 11 parametara</a:t>
            </a:r>
          </a:p>
          <a:p>
            <a:pPr algn="l" marL="757898" indent="-378949" lvl="1">
              <a:lnSpc>
                <a:spcPts val="4212"/>
              </a:lnSpc>
              <a:buFont typeface="Arial"/>
              <a:buChar char="•"/>
            </a:pPr>
            <a:r>
              <a:rPr lang="en-US" sz="3510">
                <a:solidFill>
                  <a:srgbClr val="FFFFFF"/>
                </a:solidFill>
                <a:latin typeface="Montserrat"/>
                <a:ea typeface="Montserrat"/>
                <a:cs typeface="Montserrat"/>
                <a:sym typeface="Montserrat"/>
              </a:rPr>
              <a:t>2 hidden sloja sa 256 neurona</a:t>
            </a:r>
          </a:p>
          <a:p>
            <a:pPr algn="l" marL="757898" indent="-378949" lvl="1">
              <a:lnSpc>
                <a:spcPts val="4212"/>
              </a:lnSpc>
              <a:buFont typeface="Arial"/>
              <a:buChar char="•"/>
            </a:pPr>
            <a:r>
              <a:rPr lang="en-US" sz="3510">
                <a:solidFill>
                  <a:srgbClr val="FFFFFF"/>
                </a:solidFill>
                <a:latin typeface="Montserrat"/>
                <a:ea typeface="Montserrat"/>
                <a:cs typeface="Montserrat"/>
                <a:sym typeface="Montserrat"/>
              </a:rPr>
              <a:t>Batch normalization sloj</a:t>
            </a:r>
          </a:p>
          <a:p>
            <a:pPr algn="l" marL="757898" indent="-378949" lvl="1">
              <a:lnSpc>
                <a:spcPts val="4212"/>
              </a:lnSpc>
              <a:buFont typeface="Arial"/>
              <a:buChar char="•"/>
            </a:pPr>
            <a:r>
              <a:rPr lang="en-US" sz="3510">
                <a:solidFill>
                  <a:srgbClr val="FFFFFF"/>
                </a:solidFill>
                <a:latin typeface="Montserrat"/>
                <a:ea typeface="Montserrat"/>
                <a:cs typeface="Montserrat"/>
                <a:sym typeface="Montserrat"/>
              </a:rPr>
              <a:t>Izlazni sloj sa tanh aktivacionom funkcijom za Actor mrežu</a:t>
            </a:r>
          </a:p>
          <a:p>
            <a:pPr algn="l" marL="757898" indent="-378949" lvl="1">
              <a:lnSpc>
                <a:spcPts val="4212"/>
              </a:lnSpc>
              <a:buFont typeface="Arial"/>
              <a:buChar char="•"/>
            </a:pPr>
            <a:r>
              <a:rPr lang="en-US" sz="3510">
                <a:solidFill>
                  <a:srgbClr val="FFFFFF"/>
                </a:solidFill>
                <a:latin typeface="Montserrat"/>
                <a:ea typeface="Montserrat"/>
                <a:cs typeface="Montserrat"/>
                <a:sym typeface="Montserrat"/>
              </a:rPr>
              <a:t>RELU aktivaciona funkcija između slojeva</a:t>
            </a:r>
          </a:p>
          <a:p>
            <a:pPr algn="l" marL="757898" indent="-378949" lvl="1">
              <a:lnSpc>
                <a:spcPts val="4212"/>
              </a:lnSpc>
              <a:buFont typeface="Arial"/>
              <a:buChar char="•"/>
            </a:pPr>
            <a:r>
              <a:rPr lang="en-US" sz="3510">
                <a:solidFill>
                  <a:srgbClr val="FFFFFF"/>
                </a:solidFill>
                <a:latin typeface="Montserrat"/>
                <a:ea typeface="Montserrat"/>
                <a:cs typeface="Montserrat"/>
                <a:sym typeface="Montserrat"/>
              </a:rPr>
              <a:t>ADAM loss optimizers</a:t>
            </a:r>
          </a:p>
        </p:txBody>
      </p:sp>
      <p:sp>
        <p:nvSpPr>
          <p:cNvPr name="TextBox 6" id="6"/>
          <p:cNvSpPr txBox="true"/>
          <p:nvPr/>
        </p:nvSpPr>
        <p:spPr>
          <a:xfrm rot="0">
            <a:off x="1531425" y="514350"/>
            <a:ext cx="15225150" cy="1000125"/>
          </a:xfrm>
          <a:prstGeom prst="rect">
            <a:avLst/>
          </a:prstGeom>
        </p:spPr>
        <p:txBody>
          <a:bodyPr anchor="t" rtlCol="false" tIns="0" lIns="0" bIns="0" rIns="0">
            <a:spAutoFit/>
          </a:bodyPr>
          <a:lstStyle/>
          <a:p>
            <a:pPr algn="ctr">
              <a:lnSpc>
                <a:spcPts val="7680"/>
              </a:lnSpc>
            </a:pPr>
            <a:r>
              <a:rPr lang="en-US" sz="6400">
                <a:solidFill>
                  <a:srgbClr val="FFFFFF"/>
                </a:solidFill>
                <a:latin typeface="Arimo"/>
                <a:ea typeface="Arimo"/>
                <a:cs typeface="Arimo"/>
                <a:sym typeface="Arimo"/>
              </a:rPr>
              <a:t>Model neuronske mreže</a:t>
            </a:r>
          </a:p>
        </p:txBody>
      </p:sp>
      <p:sp>
        <p:nvSpPr>
          <p:cNvPr name="TextBox 7" id="7"/>
          <p:cNvSpPr txBox="true"/>
          <p:nvPr/>
        </p:nvSpPr>
        <p:spPr>
          <a:xfrm rot="0">
            <a:off x="8369258" y="6407449"/>
            <a:ext cx="384870" cy="285433"/>
          </a:xfrm>
          <a:prstGeom prst="rect">
            <a:avLst/>
          </a:prstGeom>
        </p:spPr>
        <p:txBody>
          <a:bodyPr anchor="t" rtlCol="false" tIns="0" lIns="0" bIns="0" rIns="0">
            <a:spAutoFit/>
          </a:bodyPr>
          <a:lstStyle/>
          <a:p>
            <a:pPr algn="ctr">
              <a:lnSpc>
                <a:spcPts val="2379"/>
              </a:lnSpc>
            </a:pPr>
            <a:r>
              <a:rPr lang="en-US" sz="1699">
                <a:solidFill>
                  <a:srgbClr val="000000"/>
                </a:solidFill>
                <a:latin typeface="Canva Sans"/>
                <a:ea typeface="Canva Sans"/>
                <a:cs typeface="Canva Sans"/>
                <a:sym typeface="Canva Sans"/>
              </a:rPr>
              <a:t>256</a:t>
            </a:r>
          </a:p>
        </p:txBody>
      </p:sp>
      <p:sp>
        <p:nvSpPr>
          <p:cNvPr name="TextBox 8" id="8"/>
          <p:cNvSpPr txBox="true"/>
          <p:nvPr/>
        </p:nvSpPr>
        <p:spPr>
          <a:xfrm rot="0">
            <a:off x="10225509" y="6407449"/>
            <a:ext cx="384870" cy="285433"/>
          </a:xfrm>
          <a:prstGeom prst="rect">
            <a:avLst/>
          </a:prstGeom>
        </p:spPr>
        <p:txBody>
          <a:bodyPr anchor="t" rtlCol="false" tIns="0" lIns="0" bIns="0" rIns="0">
            <a:spAutoFit/>
          </a:bodyPr>
          <a:lstStyle/>
          <a:p>
            <a:pPr algn="ctr">
              <a:lnSpc>
                <a:spcPts val="2379"/>
              </a:lnSpc>
            </a:pPr>
            <a:r>
              <a:rPr lang="en-US" sz="1699">
                <a:solidFill>
                  <a:srgbClr val="000000"/>
                </a:solidFill>
                <a:latin typeface="Canva Sans"/>
                <a:ea typeface="Canva Sans"/>
                <a:cs typeface="Canva Sans"/>
                <a:sym typeface="Canva Sans"/>
              </a:rPr>
              <a:t>256</a:t>
            </a:r>
          </a:p>
        </p:txBody>
      </p:sp>
      <p:sp>
        <p:nvSpPr>
          <p:cNvPr name="TextBox 9" id="9"/>
          <p:cNvSpPr txBox="true"/>
          <p:nvPr/>
        </p:nvSpPr>
        <p:spPr>
          <a:xfrm rot="0">
            <a:off x="6846779" y="7066635"/>
            <a:ext cx="229791" cy="285433"/>
          </a:xfrm>
          <a:prstGeom prst="rect">
            <a:avLst/>
          </a:prstGeom>
        </p:spPr>
        <p:txBody>
          <a:bodyPr anchor="t" rtlCol="false" tIns="0" lIns="0" bIns="0" rIns="0">
            <a:spAutoFit/>
          </a:bodyPr>
          <a:lstStyle/>
          <a:p>
            <a:pPr algn="ctr">
              <a:lnSpc>
                <a:spcPts val="2379"/>
              </a:lnSpc>
            </a:pPr>
            <a:r>
              <a:rPr lang="en-US" sz="1699">
                <a:solidFill>
                  <a:srgbClr val="000000"/>
                </a:solidFill>
                <a:latin typeface="Canva Sans"/>
                <a:ea typeface="Canva Sans"/>
                <a:cs typeface="Canva Sans"/>
                <a:sym typeface="Canva Sans"/>
              </a:rPr>
              <a:t>11</a:t>
            </a:r>
          </a:p>
        </p:txBody>
      </p:sp>
      <p:sp>
        <p:nvSpPr>
          <p:cNvPr name="TextBox 10" id="10"/>
          <p:cNvSpPr txBox="true"/>
          <p:nvPr/>
        </p:nvSpPr>
        <p:spPr>
          <a:xfrm rot="0">
            <a:off x="11921708" y="7131658"/>
            <a:ext cx="118527" cy="285433"/>
          </a:xfrm>
          <a:prstGeom prst="rect">
            <a:avLst/>
          </a:prstGeom>
        </p:spPr>
        <p:txBody>
          <a:bodyPr anchor="t" rtlCol="false" tIns="0" lIns="0" bIns="0" rIns="0">
            <a:spAutoFit/>
          </a:bodyPr>
          <a:lstStyle/>
          <a:p>
            <a:pPr algn="ctr">
              <a:lnSpc>
                <a:spcPts val="2379"/>
              </a:lnSpc>
            </a:pPr>
            <a:r>
              <a:rPr lang="en-US" sz="1699">
                <a:solidFill>
                  <a:srgbClr val="000000"/>
                </a:solidFill>
                <a:latin typeface="Canva Sans"/>
                <a:ea typeface="Canva Sans"/>
                <a:cs typeface="Canva Sans"/>
                <a:sym typeface="Canva Sans"/>
              </a:rPr>
              <a:t>2</a:t>
            </a:r>
          </a:p>
        </p:txBody>
      </p:sp>
      <p:sp>
        <p:nvSpPr>
          <p:cNvPr name="TextBox 11" id="11"/>
          <p:cNvSpPr txBox="true"/>
          <p:nvPr/>
        </p:nvSpPr>
        <p:spPr>
          <a:xfrm rot="0">
            <a:off x="11940996" y="7528245"/>
            <a:ext cx="108406" cy="285433"/>
          </a:xfrm>
          <a:prstGeom prst="rect">
            <a:avLst/>
          </a:prstGeom>
        </p:spPr>
        <p:txBody>
          <a:bodyPr anchor="t" rtlCol="false" tIns="0" lIns="0" bIns="0" rIns="0">
            <a:spAutoFit/>
          </a:bodyPr>
          <a:lstStyle/>
          <a:p>
            <a:pPr algn="ctr">
              <a:lnSpc>
                <a:spcPts val="2379"/>
              </a:lnSpc>
            </a:pPr>
            <a:r>
              <a:rPr lang="en-US" sz="1699">
                <a:solidFill>
                  <a:srgbClr val="000000"/>
                </a:solidFill>
                <a:latin typeface="Canva Sans"/>
                <a:ea typeface="Canva Sans"/>
                <a:cs typeface="Canva Sans"/>
                <a:sym typeface="Canva Sans"/>
              </a:rPr>
              <a:t>x</a:t>
            </a:r>
          </a:p>
        </p:txBody>
      </p:sp>
      <p:sp>
        <p:nvSpPr>
          <p:cNvPr name="TextBox 12" id="12"/>
          <p:cNvSpPr txBox="true"/>
          <p:nvPr/>
        </p:nvSpPr>
        <p:spPr>
          <a:xfrm rot="0">
            <a:off x="11926768" y="8411411"/>
            <a:ext cx="122634" cy="285433"/>
          </a:xfrm>
          <a:prstGeom prst="rect">
            <a:avLst/>
          </a:prstGeom>
        </p:spPr>
        <p:txBody>
          <a:bodyPr anchor="t" rtlCol="false" tIns="0" lIns="0" bIns="0" rIns="0">
            <a:spAutoFit/>
          </a:bodyPr>
          <a:lstStyle/>
          <a:p>
            <a:pPr algn="ctr">
              <a:lnSpc>
                <a:spcPts val="2379"/>
              </a:lnSpc>
            </a:pPr>
            <a:r>
              <a:rPr lang="en-US" sz="1699">
                <a:solidFill>
                  <a:srgbClr val="000000"/>
                </a:solidFill>
                <a:latin typeface="Canva Sans"/>
                <a:ea typeface="Canva Sans"/>
                <a:cs typeface="Canva Sans"/>
                <a:sym typeface="Canva Sans"/>
              </a:rPr>
              <a:t>y</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DAGJ5gwQVx4</dc:identifier>
  <dcterms:modified xsi:type="dcterms:W3CDTF">2011-08-01T06:04:30Z</dcterms:modified>
  <cp:revision>1</cp:revision>
  <dc:title>Copy of Artificial Intelligence (AI) Technology Project Proposal _ by Slidesgo.pptx</dc:title>
</cp:coreProperties>
</file>